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Lst>
  <p:sldSz cx="18288000" cy="10287000"/>
  <p:notesSz cx="6858000" cy="9144000"/>
  <p:embeddedFontLst>
    <p:embeddedFont>
      <p:font typeface="TT Chocolates Bold" charset="1" panose="02000803020000020003"/>
      <p:regular r:id="rId15"/>
    </p:embeddedFont>
    <p:embeddedFont>
      <p:font typeface="Anton" charset="1" panose="00000500000000000000"/>
      <p:regular r:id="rId16"/>
    </p:embeddedFont>
    <p:embeddedFont>
      <p:font typeface="TT Chocolates Ultra-Bold" charset="1" panose="02000903040000020003"/>
      <p:regular r:id="rId17"/>
    </p:embeddedFont>
    <p:embeddedFont>
      <p:font typeface="Helvetica World Bold" charset="1" panose="020B0800040000020004"/>
      <p:regular r:id="rId18"/>
    </p:embeddedFont>
    <p:embeddedFont>
      <p:font typeface="Canva Sans Bold" charset="1" panose="020B0803030501040103"/>
      <p:regular r:id="rId19"/>
    </p:embeddedFont>
    <p:embeddedFont>
      <p:font typeface="Canva Sans" charset="1" panose="020B0503030501040103"/>
      <p:regular r:id="rId20"/>
    </p:embeddedFont>
    <p:embeddedFont>
      <p:font typeface="TT Chocolates" charset="1" panose="02000503020000020003"/>
      <p:regular r:id="rId21"/>
    </p:embeddedFont>
    <p:embeddedFont>
      <p:font typeface="Helvetica World" charset="1" panose="020B0500040000020004"/>
      <p:regular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png" Type="http://schemas.openxmlformats.org/officeDocument/2006/relationships/image"/><Relationship Id="rId4" Target="../media/image11.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9.png" Type="http://schemas.openxmlformats.org/officeDocument/2006/relationships/image"/><Relationship Id="rId11" Target="../media/image20.svg" Type="http://schemas.openxmlformats.org/officeDocument/2006/relationships/image"/><Relationship Id="rId12" Target="../media/image21.png" Type="http://schemas.openxmlformats.org/officeDocument/2006/relationships/image"/><Relationship Id="rId13" Target="../media/image22.svg" Type="http://schemas.openxmlformats.org/officeDocument/2006/relationships/image"/><Relationship Id="rId14" Target="../media/image23.png" Type="http://schemas.openxmlformats.org/officeDocument/2006/relationships/image"/><Relationship Id="rId15" Target="../media/image24.svg" Type="http://schemas.openxmlformats.org/officeDocument/2006/relationships/image"/><Relationship Id="rId16" Target="../media/image6.png" Type="http://schemas.openxmlformats.org/officeDocument/2006/relationships/image"/><Relationship Id="rId2" Target="../media/image3.png" Type="http://schemas.openxmlformats.org/officeDocument/2006/relationships/image"/><Relationship Id="rId3" Target="../media/image12.png" Type="http://schemas.openxmlformats.org/officeDocument/2006/relationships/image"/><Relationship Id="rId4" Target="../media/image13.svg" Type="http://schemas.openxmlformats.org/officeDocument/2006/relationships/image"/><Relationship Id="rId5" Target="../media/image14.png" Type="http://schemas.openxmlformats.org/officeDocument/2006/relationships/image"/><Relationship Id="rId6" Target="../media/image15.svg" Type="http://schemas.openxmlformats.org/officeDocument/2006/relationships/image"/><Relationship Id="rId7" Target="../media/image16.png" Type="http://schemas.openxmlformats.org/officeDocument/2006/relationships/image"/><Relationship Id="rId8" Target="../media/image17.png" Type="http://schemas.openxmlformats.org/officeDocument/2006/relationships/image"/><Relationship Id="rId9" Target="../media/image18.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25.png" Type="http://schemas.openxmlformats.org/officeDocument/2006/relationships/image"/><Relationship Id="rId4" Target="../media/image26.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27.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28.png" Type="http://schemas.openxmlformats.org/officeDocument/2006/relationships/image"/><Relationship Id="rId4" Target="../media/image29.png" Type="http://schemas.openxmlformats.org/officeDocument/2006/relationships/image"/><Relationship Id="rId5" Target="../media/image30.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0.svg" Type="http://schemas.openxmlformats.org/officeDocument/2006/relationships/image"/><Relationship Id="rId11" Target="../media/image41.png" Type="http://schemas.openxmlformats.org/officeDocument/2006/relationships/image"/><Relationship Id="rId12" Target="../media/image42.svg" Type="http://schemas.openxmlformats.org/officeDocument/2006/relationships/image"/><Relationship Id="rId13" Target="../media/image1.png" Type="http://schemas.openxmlformats.org/officeDocument/2006/relationships/image"/><Relationship Id="rId14" Target="../media/image2.svg" Type="http://schemas.openxmlformats.org/officeDocument/2006/relationships/image"/><Relationship Id="rId15" Target="../media/image43.png" Type="http://schemas.openxmlformats.org/officeDocument/2006/relationships/image"/><Relationship Id="rId16" Target="../media/image44.svg" Type="http://schemas.openxmlformats.org/officeDocument/2006/relationships/image"/><Relationship Id="rId2" Target="../media/image32.png" Type="http://schemas.openxmlformats.org/officeDocument/2006/relationships/image"/><Relationship Id="rId3" Target="../media/image33.png" Type="http://schemas.openxmlformats.org/officeDocument/2006/relationships/image"/><Relationship Id="rId4" Target="../media/image34.svg" Type="http://schemas.openxmlformats.org/officeDocument/2006/relationships/image"/><Relationship Id="rId5" Target="../media/image35.png" Type="http://schemas.openxmlformats.org/officeDocument/2006/relationships/image"/><Relationship Id="rId6" Target="../media/image36.svg" Type="http://schemas.openxmlformats.org/officeDocument/2006/relationships/image"/><Relationship Id="rId7" Target="../media/image37.png" Type="http://schemas.openxmlformats.org/officeDocument/2006/relationships/image"/><Relationship Id="rId8" Target="../media/image38.svg" Type="http://schemas.openxmlformats.org/officeDocument/2006/relationships/image"/><Relationship Id="rId9" Target="../media/image39.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BFBF9"/>
        </a:solidFill>
      </p:bgPr>
    </p:bg>
    <p:spTree>
      <p:nvGrpSpPr>
        <p:cNvPr id="1" name=""/>
        <p:cNvGrpSpPr/>
        <p:nvPr/>
      </p:nvGrpSpPr>
      <p:grpSpPr>
        <a:xfrm>
          <a:off x="0" y="0"/>
          <a:ext cx="0" cy="0"/>
          <a:chOff x="0" y="0"/>
          <a:chExt cx="0" cy="0"/>
        </a:xfrm>
      </p:grpSpPr>
      <p:sp>
        <p:nvSpPr>
          <p:cNvPr name="Freeform 2" id="2"/>
          <p:cNvSpPr/>
          <p:nvPr/>
        </p:nvSpPr>
        <p:spPr>
          <a:xfrm flipH="false" flipV="false" rot="0">
            <a:off x="1042456" y="1028700"/>
            <a:ext cx="379490" cy="379490"/>
          </a:xfrm>
          <a:custGeom>
            <a:avLst/>
            <a:gdLst/>
            <a:ahLst/>
            <a:cxnLst/>
            <a:rect r="r" b="b" t="t" l="l"/>
            <a:pathLst>
              <a:path h="379490" w="379490">
                <a:moveTo>
                  <a:pt x="0" y="0"/>
                </a:moveTo>
                <a:lnTo>
                  <a:pt x="379491" y="0"/>
                </a:lnTo>
                <a:lnTo>
                  <a:pt x="379491" y="379490"/>
                </a:lnTo>
                <a:lnTo>
                  <a:pt x="0" y="37949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720709" y="-8657422"/>
            <a:ext cx="9075579" cy="12365054"/>
          </a:xfrm>
          <a:custGeom>
            <a:avLst/>
            <a:gdLst/>
            <a:ahLst/>
            <a:cxnLst/>
            <a:rect r="r" b="b" t="t" l="l"/>
            <a:pathLst>
              <a:path h="12365054" w="9075579">
                <a:moveTo>
                  <a:pt x="0" y="0"/>
                </a:moveTo>
                <a:lnTo>
                  <a:pt x="9075579" y="0"/>
                </a:lnTo>
                <a:lnTo>
                  <a:pt x="9075579" y="12365055"/>
                </a:lnTo>
                <a:lnTo>
                  <a:pt x="0" y="12365055"/>
                </a:lnTo>
                <a:lnTo>
                  <a:pt x="0" y="0"/>
                </a:lnTo>
                <a:close/>
              </a:path>
            </a:pathLst>
          </a:custGeom>
          <a:blipFill>
            <a:blip r:embed="rId4"/>
            <a:stretch>
              <a:fillRect l="0" t="0" r="0" b="0"/>
            </a:stretch>
          </a:blipFill>
        </p:spPr>
      </p:sp>
      <p:grpSp>
        <p:nvGrpSpPr>
          <p:cNvPr name="Group 4" id="4"/>
          <p:cNvGrpSpPr/>
          <p:nvPr/>
        </p:nvGrpSpPr>
        <p:grpSpPr>
          <a:xfrm rot="0">
            <a:off x="1042456" y="7854497"/>
            <a:ext cx="2475386" cy="1065885"/>
            <a:chOff x="0" y="0"/>
            <a:chExt cx="651953" cy="280727"/>
          </a:xfrm>
        </p:grpSpPr>
        <p:sp>
          <p:nvSpPr>
            <p:cNvPr name="Freeform 5" id="5"/>
            <p:cNvSpPr/>
            <p:nvPr/>
          </p:nvSpPr>
          <p:spPr>
            <a:xfrm flipH="false" flipV="false" rot="0">
              <a:off x="0" y="0"/>
              <a:ext cx="651953" cy="280727"/>
            </a:xfrm>
            <a:custGeom>
              <a:avLst/>
              <a:gdLst/>
              <a:ahLst/>
              <a:cxnLst/>
              <a:rect r="r" b="b" t="t" l="l"/>
              <a:pathLst>
                <a:path h="280727" w="651953">
                  <a:moveTo>
                    <a:pt x="0" y="0"/>
                  </a:moveTo>
                  <a:lnTo>
                    <a:pt x="651953" y="0"/>
                  </a:lnTo>
                  <a:lnTo>
                    <a:pt x="651953" y="280727"/>
                  </a:lnTo>
                  <a:lnTo>
                    <a:pt x="0" y="280727"/>
                  </a:lnTo>
                  <a:close/>
                </a:path>
              </a:pathLst>
            </a:custGeom>
            <a:solidFill>
              <a:srgbClr val="231076"/>
            </a:solidFill>
          </p:spPr>
        </p:sp>
        <p:sp>
          <p:nvSpPr>
            <p:cNvPr name="TextBox 6" id="6"/>
            <p:cNvSpPr txBox="true"/>
            <p:nvPr/>
          </p:nvSpPr>
          <p:spPr>
            <a:xfrm>
              <a:off x="0" y="0"/>
              <a:ext cx="651953" cy="280727"/>
            </a:xfrm>
            <a:prstGeom prst="rect">
              <a:avLst/>
            </a:prstGeom>
          </p:spPr>
          <p:txBody>
            <a:bodyPr anchor="ctr" rtlCol="false" tIns="165100" lIns="165100" bIns="165100" rIns="165100"/>
            <a:lstStyle/>
            <a:p>
              <a:pPr algn="ctr">
                <a:lnSpc>
                  <a:spcPts val="2831"/>
                </a:lnSpc>
              </a:pPr>
              <a:r>
                <a:rPr lang="en-US" sz="2399">
                  <a:solidFill>
                    <a:srgbClr val="FFFFFF"/>
                  </a:solidFill>
                  <a:latin typeface="TT Chocolates Bold"/>
                  <a:ea typeface="TT Chocolates Bold"/>
                  <a:cs typeface="TT Chocolates Bold"/>
                  <a:sym typeface="TT Chocolates Bold"/>
                </a:rPr>
                <a:t>Presented by</a:t>
              </a:r>
            </a:p>
            <a:p>
              <a:pPr algn="ctr">
                <a:lnSpc>
                  <a:spcPts val="2831"/>
                </a:lnSpc>
              </a:pPr>
              <a:r>
                <a:rPr lang="en-US" sz="2399">
                  <a:solidFill>
                    <a:srgbClr val="FFFFFF"/>
                  </a:solidFill>
                  <a:latin typeface="TT Chocolates Bold"/>
                  <a:ea typeface="TT Chocolates Bold"/>
                  <a:cs typeface="TT Chocolates Bold"/>
                  <a:sym typeface="TT Chocolates Bold"/>
                </a:rPr>
                <a:t> Nanditha JK</a:t>
              </a:r>
            </a:p>
          </p:txBody>
        </p:sp>
      </p:grpSp>
      <p:grpSp>
        <p:nvGrpSpPr>
          <p:cNvPr name="Group 7" id="7"/>
          <p:cNvGrpSpPr/>
          <p:nvPr/>
        </p:nvGrpSpPr>
        <p:grpSpPr>
          <a:xfrm rot="0">
            <a:off x="1028700" y="6150960"/>
            <a:ext cx="7705737" cy="699013"/>
            <a:chOff x="0" y="0"/>
            <a:chExt cx="2168051" cy="196671"/>
          </a:xfrm>
        </p:grpSpPr>
        <p:sp>
          <p:nvSpPr>
            <p:cNvPr name="Freeform 8" id="8"/>
            <p:cNvSpPr/>
            <p:nvPr/>
          </p:nvSpPr>
          <p:spPr>
            <a:xfrm flipH="false" flipV="false" rot="0">
              <a:off x="0" y="0"/>
              <a:ext cx="2168051" cy="196671"/>
            </a:xfrm>
            <a:custGeom>
              <a:avLst/>
              <a:gdLst/>
              <a:ahLst/>
              <a:cxnLst/>
              <a:rect r="r" b="b" t="t" l="l"/>
              <a:pathLst>
                <a:path h="196671" w="2168051">
                  <a:moveTo>
                    <a:pt x="0" y="0"/>
                  </a:moveTo>
                  <a:lnTo>
                    <a:pt x="2168051" y="0"/>
                  </a:lnTo>
                  <a:lnTo>
                    <a:pt x="2168051" y="196671"/>
                  </a:lnTo>
                  <a:lnTo>
                    <a:pt x="0" y="196671"/>
                  </a:lnTo>
                  <a:close/>
                </a:path>
              </a:pathLst>
            </a:custGeom>
            <a:solidFill>
              <a:srgbClr val="F8F5FF"/>
            </a:solidFill>
            <a:ln w="9525" cap="sq">
              <a:solidFill>
                <a:srgbClr val="231076"/>
              </a:solidFill>
              <a:prstDash val="solid"/>
              <a:miter/>
            </a:ln>
          </p:spPr>
        </p:sp>
        <p:sp>
          <p:nvSpPr>
            <p:cNvPr name="TextBox 9" id="9"/>
            <p:cNvSpPr txBox="true"/>
            <p:nvPr/>
          </p:nvSpPr>
          <p:spPr>
            <a:xfrm>
              <a:off x="0" y="-19050"/>
              <a:ext cx="2168051" cy="215721"/>
            </a:xfrm>
            <a:prstGeom prst="rect">
              <a:avLst/>
            </a:prstGeom>
          </p:spPr>
          <p:txBody>
            <a:bodyPr anchor="ctr" rtlCol="false" tIns="34560" lIns="34560" bIns="34560" rIns="34560"/>
            <a:lstStyle/>
            <a:p>
              <a:pPr algn="ctr">
                <a:lnSpc>
                  <a:spcPts val="1161"/>
                </a:lnSpc>
              </a:pPr>
            </a:p>
          </p:txBody>
        </p:sp>
      </p:grpSp>
      <p:sp>
        <p:nvSpPr>
          <p:cNvPr name="Freeform 10" id="10"/>
          <p:cNvSpPr/>
          <p:nvPr/>
        </p:nvSpPr>
        <p:spPr>
          <a:xfrm flipH="false" flipV="false" rot="0">
            <a:off x="11591925" y="4152494"/>
            <a:ext cx="6854416" cy="6330254"/>
          </a:xfrm>
          <a:custGeom>
            <a:avLst/>
            <a:gdLst/>
            <a:ahLst/>
            <a:cxnLst/>
            <a:rect r="r" b="b" t="t" l="l"/>
            <a:pathLst>
              <a:path h="6330254" w="6854416">
                <a:moveTo>
                  <a:pt x="0" y="0"/>
                </a:moveTo>
                <a:lnTo>
                  <a:pt x="6854416" y="0"/>
                </a:lnTo>
                <a:lnTo>
                  <a:pt x="6854416" y="6330255"/>
                </a:lnTo>
                <a:lnTo>
                  <a:pt x="0" y="6330255"/>
                </a:lnTo>
                <a:lnTo>
                  <a:pt x="0" y="0"/>
                </a:lnTo>
                <a:close/>
              </a:path>
            </a:pathLst>
          </a:custGeom>
          <a:blipFill>
            <a:blip r:embed="rId5"/>
            <a:stretch>
              <a:fillRect l="0" t="0" r="0" b="0"/>
            </a:stretch>
          </a:blipFill>
        </p:spPr>
      </p:sp>
      <p:sp>
        <p:nvSpPr>
          <p:cNvPr name="Freeform 11" id="11"/>
          <p:cNvSpPr/>
          <p:nvPr/>
        </p:nvSpPr>
        <p:spPr>
          <a:xfrm flipH="false" flipV="false" rot="0">
            <a:off x="15047159" y="275473"/>
            <a:ext cx="2608981" cy="3029296"/>
          </a:xfrm>
          <a:custGeom>
            <a:avLst/>
            <a:gdLst/>
            <a:ahLst/>
            <a:cxnLst/>
            <a:rect r="r" b="b" t="t" l="l"/>
            <a:pathLst>
              <a:path h="3029296" w="2608981">
                <a:moveTo>
                  <a:pt x="0" y="0"/>
                </a:moveTo>
                <a:lnTo>
                  <a:pt x="2608982" y="0"/>
                </a:lnTo>
                <a:lnTo>
                  <a:pt x="2608982" y="3029296"/>
                </a:lnTo>
                <a:lnTo>
                  <a:pt x="0" y="3029296"/>
                </a:lnTo>
                <a:lnTo>
                  <a:pt x="0" y="0"/>
                </a:lnTo>
                <a:close/>
              </a:path>
            </a:pathLst>
          </a:custGeom>
          <a:blipFill>
            <a:blip r:embed="rId6"/>
            <a:stretch>
              <a:fillRect l="0" t="0" r="0" b="0"/>
            </a:stretch>
          </a:blipFill>
        </p:spPr>
      </p:sp>
      <p:sp>
        <p:nvSpPr>
          <p:cNvPr name="Freeform 12" id="12"/>
          <p:cNvSpPr/>
          <p:nvPr/>
        </p:nvSpPr>
        <p:spPr>
          <a:xfrm flipH="false" flipV="false" rot="0">
            <a:off x="8137889" y="5970869"/>
            <a:ext cx="909237" cy="1059194"/>
          </a:xfrm>
          <a:custGeom>
            <a:avLst/>
            <a:gdLst/>
            <a:ahLst/>
            <a:cxnLst/>
            <a:rect r="r" b="b" t="t" l="l"/>
            <a:pathLst>
              <a:path h="1059194" w="909237">
                <a:moveTo>
                  <a:pt x="0" y="0"/>
                </a:moveTo>
                <a:lnTo>
                  <a:pt x="909237" y="0"/>
                </a:lnTo>
                <a:lnTo>
                  <a:pt x="909237" y="1059195"/>
                </a:lnTo>
                <a:lnTo>
                  <a:pt x="0" y="1059195"/>
                </a:lnTo>
                <a:lnTo>
                  <a:pt x="0" y="0"/>
                </a:lnTo>
                <a:close/>
              </a:path>
            </a:pathLst>
          </a:custGeom>
          <a:blipFill>
            <a:blip r:embed="rId7"/>
            <a:stretch>
              <a:fillRect l="0" t="0" r="0" b="0"/>
            </a:stretch>
          </a:blipFill>
        </p:spPr>
      </p:sp>
      <p:sp>
        <p:nvSpPr>
          <p:cNvPr name="TextBox 13" id="13"/>
          <p:cNvSpPr txBox="true"/>
          <p:nvPr/>
        </p:nvSpPr>
        <p:spPr>
          <a:xfrm rot="0">
            <a:off x="1212224" y="6229004"/>
            <a:ext cx="7380283" cy="542925"/>
          </a:xfrm>
          <a:prstGeom prst="rect">
            <a:avLst/>
          </a:prstGeom>
        </p:spPr>
        <p:txBody>
          <a:bodyPr anchor="t" rtlCol="false" tIns="0" lIns="0" bIns="0" rIns="0">
            <a:spAutoFit/>
          </a:bodyPr>
          <a:lstStyle/>
          <a:p>
            <a:pPr algn="l" marL="0" indent="0" lvl="0">
              <a:lnSpc>
                <a:spcPts val="4286"/>
              </a:lnSpc>
            </a:pPr>
            <a:r>
              <a:rPr lang="en-US" sz="3572">
                <a:solidFill>
                  <a:srgbClr val="231076"/>
                </a:solidFill>
                <a:latin typeface="TT Chocolates Bold"/>
                <a:ea typeface="TT Chocolates Bold"/>
                <a:cs typeface="TT Chocolates Bold"/>
                <a:sym typeface="TT Chocolates Bold"/>
              </a:rPr>
              <a:t>Gamma Secretase complex protein</a:t>
            </a:r>
          </a:p>
        </p:txBody>
      </p:sp>
      <p:sp>
        <p:nvSpPr>
          <p:cNvPr name="TextBox 14" id="14"/>
          <p:cNvSpPr txBox="true"/>
          <p:nvPr/>
        </p:nvSpPr>
        <p:spPr>
          <a:xfrm rot="0">
            <a:off x="1028700" y="3485744"/>
            <a:ext cx="16627441" cy="2314036"/>
          </a:xfrm>
          <a:prstGeom prst="rect">
            <a:avLst/>
          </a:prstGeom>
        </p:spPr>
        <p:txBody>
          <a:bodyPr anchor="t" rtlCol="false" tIns="0" lIns="0" bIns="0" rIns="0">
            <a:spAutoFit/>
          </a:bodyPr>
          <a:lstStyle/>
          <a:p>
            <a:pPr algn="l">
              <a:lnSpc>
                <a:spcPts val="8978"/>
              </a:lnSpc>
            </a:pPr>
            <a:r>
              <a:rPr lang="en-US" sz="8978" spc="98">
                <a:solidFill>
                  <a:srgbClr val="231076"/>
                </a:solidFill>
                <a:latin typeface="Anton"/>
                <a:ea typeface="Anton"/>
                <a:cs typeface="Anton"/>
                <a:sym typeface="Anton"/>
              </a:rPr>
              <a:t>ALZHEIMER’S BIOACITVITY</a:t>
            </a:r>
          </a:p>
          <a:p>
            <a:pPr algn="l" marL="0" indent="0" lvl="0">
              <a:lnSpc>
                <a:spcPts val="8978"/>
              </a:lnSpc>
            </a:pPr>
            <a:r>
              <a:rPr lang="en-US" sz="8978" spc="98">
                <a:solidFill>
                  <a:srgbClr val="231076"/>
                </a:solidFill>
                <a:latin typeface="Anton"/>
                <a:ea typeface="Anton"/>
                <a:cs typeface="Anton"/>
                <a:sym typeface="Anton"/>
              </a:rPr>
              <a:t>PREDICTION</a:t>
            </a:r>
          </a:p>
        </p:txBody>
      </p:sp>
      <p:sp>
        <p:nvSpPr>
          <p:cNvPr name="TextBox 15" id="15"/>
          <p:cNvSpPr txBox="true"/>
          <p:nvPr/>
        </p:nvSpPr>
        <p:spPr>
          <a:xfrm rot="0">
            <a:off x="1042456" y="2373432"/>
            <a:ext cx="12776722" cy="931338"/>
          </a:xfrm>
          <a:prstGeom prst="rect">
            <a:avLst/>
          </a:prstGeom>
        </p:spPr>
        <p:txBody>
          <a:bodyPr anchor="t" rtlCol="false" tIns="0" lIns="0" bIns="0" rIns="0">
            <a:spAutoFit/>
          </a:bodyPr>
          <a:lstStyle/>
          <a:p>
            <a:pPr algn="l" marL="0" indent="0" lvl="0">
              <a:lnSpc>
                <a:spcPts val="7041"/>
              </a:lnSpc>
            </a:pPr>
            <a:r>
              <a:rPr lang="en-US" sz="7041">
                <a:solidFill>
                  <a:srgbClr val="231076"/>
                </a:solidFill>
                <a:latin typeface="TT Chocolates Ultra-Bold"/>
                <a:ea typeface="TT Chocolates Ultra-Bold"/>
                <a:cs typeface="TT Chocolates Ultra-Bold"/>
                <a:sym typeface="TT Chocolates Ultra-Bold"/>
              </a:rPr>
              <a:t>DATA SCIENCE COMPETITION</a:t>
            </a:r>
          </a:p>
        </p:txBody>
      </p:sp>
      <p:sp>
        <p:nvSpPr>
          <p:cNvPr name="TextBox 16" id="16"/>
          <p:cNvSpPr txBox="true"/>
          <p:nvPr/>
        </p:nvSpPr>
        <p:spPr>
          <a:xfrm rot="0">
            <a:off x="765476" y="9093581"/>
            <a:ext cx="2752367" cy="329438"/>
          </a:xfrm>
          <a:prstGeom prst="rect">
            <a:avLst/>
          </a:prstGeom>
        </p:spPr>
        <p:txBody>
          <a:bodyPr anchor="t" rtlCol="false" tIns="0" lIns="0" bIns="0" rIns="0">
            <a:spAutoFit/>
          </a:bodyPr>
          <a:lstStyle/>
          <a:p>
            <a:pPr algn="r" marL="0" indent="0" lvl="0">
              <a:lnSpc>
                <a:spcPts val="2595"/>
              </a:lnSpc>
            </a:pPr>
            <a:r>
              <a:rPr lang="en-US" sz="2199">
                <a:solidFill>
                  <a:srgbClr val="231076"/>
                </a:solidFill>
                <a:latin typeface="TT Chocolates Bold"/>
                <a:ea typeface="TT Chocolates Bold"/>
                <a:cs typeface="TT Chocolates Bold"/>
                <a:sym typeface="TT Chocolates Bold"/>
              </a:rPr>
              <a:t>JULY 2024</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BFBF9"/>
        </a:solidFill>
      </p:bgPr>
    </p:bg>
    <p:spTree>
      <p:nvGrpSpPr>
        <p:cNvPr id="1" name=""/>
        <p:cNvGrpSpPr/>
        <p:nvPr/>
      </p:nvGrpSpPr>
      <p:grpSpPr>
        <a:xfrm>
          <a:off x="0" y="0"/>
          <a:ext cx="0" cy="0"/>
          <a:chOff x="0" y="0"/>
          <a:chExt cx="0" cy="0"/>
        </a:xfrm>
      </p:grpSpPr>
      <p:grpSp>
        <p:nvGrpSpPr>
          <p:cNvPr name="Group 2" id="2"/>
          <p:cNvGrpSpPr/>
          <p:nvPr/>
        </p:nvGrpSpPr>
        <p:grpSpPr>
          <a:xfrm rot="0">
            <a:off x="1459684" y="2529548"/>
            <a:ext cx="7197591" cy="851477"/>
            <a:chOff x="0" y="0"/>
            <a:chExt cx="1895662" cy="224257"/>
          </a:xfrm>
        </p:grpSpPr>
        <p:sp>
          <p:nvSpPr>
            <p:cNvPr name="Freeform 3" id="3"/>
            <p:cNvSpPr/>
            <p:nvPr/>
          </p:nvSpPr>
          <p:spPr>
            <a:xfrm flipH="false" flipV="false" rot="0">
              <a:off x="0" y="0"/>
              <a:ext cx="1895662" cy="224257"/>
            </a:xfrm>
            <a:custGeom>
              <a:avLst/>
              <a:gdLst/>
              <a:ahLst/>
              <a:cxnLst/>
              <a:rect r="r" b="b" t="t" l="l"/>
              <a:pathLst>
                <a:path h="224257" w="1895662">
                  <a:moveTo>
                    <a:pt x="0" y="0"/>
                  </a:moveTo>
                  <a:lnTo>
                    <a:pt x="1895662" y="0"/>
                  </a:lnTo>
                  <a:lnTo>
                    <a:pt x="1895662" y="224257"/>
                  </a:lnTo>
                  <a:lnTo>
                    <a:pt x="0" y="224257"/>
                  </a:lnTo>
                  <a:close/>
                </a:path>
              </a:pathLst>
            </a:custGeom>
            <a:solidFill>
              <a:srgbClr val="DED6F0"/>
            </a:solidFill>
          </p:spPr>
        </p:sp>
        <p:sp>
          <p:nvSpPr>
            <p:cNvPr name="TextBox 4" id="4"/>
            <p:cNvSpPr txBox="true"/>
            <p:nvPr/>
          </p:nvSpPr>
          <p:spPr>
            <a:xfrm>
              <a:off x="0" y="-47625"/>
              <a:ext cx="1895662" cy="271882"/>
            </a:xfrm>
            <a:prstGeom prst="rect">
              <a:avLst/>
            </a:prstGeom>
          </p:spPr>
          <p:txBody>
            <a:bodyPr anchor="ctr" rtlCol="false" tIns="241300" lIns="241300" bIns="241300" rIns="241300"/>
            <a:lstStyle/>
            <a:p>
              <a:pPr algn="just">
                <a:lnSpc>
                  <a:spcPts val="3499"/>
                </a:lnSpc>
              </a:pPr>
              <a:r>
                <a:rPr lang="en-US" sz="2499">
                  <a:solidFill>
                    <a:srgbClr val="231076"/>
                  </a:solidFill>
                  <a:latin typeface="TT Chocolates Bold"/>
                  <a:ea typeface="TT Chocolates Bold"/>
                  <a:cs typeface="TT Chocolates Bold"/>
                  <a:sym typeface="TT Chocolates Bold"/>
                </a:rPr>
                <a:t>01. Problem Statement</a:t>
              </a:r>
            </a:p>
          </p:txBody>
        </p:sp>
      </p:grpSp>
      <p:grpSp>
        <p:nvGrpSpPr>
          <p:cNvPr name="Group 5" id="5"/>
          <p:cNvGrpSpPr/>
          <p:nvPr/>
        </p:nvGrpSpPr>
        <p:grpSpPr>
          <a:xfrm rot="0">
            <a:off x="1459684" y="3561625"/>
            <a:ext cx="7197591" cy="918162"/>
            <a:chOff x="0" y="0"/>
            <a:chExt cx="1895662" cy="241820"/>
          </a:xfrm>
        </p:grpSpPr>
        <p:sp>
          <p:nvSpPr>
            <p:cNvPr name="Freeform 6" id="6"/>
            <p:cNvSpPr/>
            <p:nvPr/>
          </p:nvSpPr>
          <p:spPr>
            <a:xfrm flipH="false" flipV="false" rot="0">
              <a:off x="0" y="0"/>
              <a:ext cx="1895662" cy="241820"/>
            </a:xfrm>
            <a:custGeom>
              <a:avLst/>
              <a:gdLst/>
              <a:ahLst/>
              <a:cxnLst/>
              <a:rect r="r" b="b" t="t" l="l"/>
              <a:pathLst>
                <a:path h="241820" w="1895662">
                  <a:moveTo>
                    <a:pt x="0" y="0"/>
                  </a:moveTo>
                  <a:lnTo>
                    <a:pt x="1895662" y="0"/>
                  </a:lnTo>
                  <a:lnTo>
                    <a:pt x="1895662" y="241820"/>
                  </a:lnTo>
                  <a:lnTo>
                    <a:pt x="0" y="241820"/>
                  </a:lnTo>
                  <a:close/>
                </a:path>
              </a:pathLst>
            </a:custGeom>
            <a:solidFill>
              <a:srgbClr val="DED6F0"/>
            </a:solidFill>
          </p:spPr>
        </p:sp>
        <p:sp>
          <p:nvSpPr>
            <p:cNvPr name="TextBox 7" id="7"/>
            <p:cNvSpPr txBox="true"/>
            <p:nvPr/>
          </p:nvSpPr>
          <p:spPr>
            <a:xfrm>
              <a:off x="0" y="-47625"/>
              <a:ext cx="1895662" cy="289445"/>
            </a:xfrm>
            <a:prstGeom prst="rect">
              <a:avLst/>
            </a:prstGeom>
          </p:spPr>
          <p:txBody>
            <a:bodyPr anchor="ctr" rtlCol="false" tIns="241300" lIns="241300" bIns="241300" rIns="241300"/>
            <a:lstStyle/>
            <a:p>
              <a:pPr algn="just">
                <a:lnSpc>
                  <a:spcPts val="3499"/>
                </a:lnSpc>
              </a:pPr>
              <a:r>
                <a:rPr lang="en-US" sz="2499">
                  <a:solidFill>
                    <a:srgbClr val="231076"/>
                  </a:solidFill>
                  <a:latin typeface="TT Chocolates Bold"/>
                  <a:ea typeface="TT Chocolates Bold"/>
                  <a:cs typeface="TT Chocolates Bold"/>
                  <a:sym typeface="TT Chocolates Bold"/>
                </a:rPr>
                <a:t>02. Objectives and Goals</a:t>
              </a:r>
            </a:p>
          </p:txBody>
        </p:sp>
      </p:grpSp>
      <p:grpSp>
        <p:nvGrpSpPr>
          <p:cNvPr name="Group 8" id="8"/>
          <p:cNvGrpSpPr/>
          <p:nvPr/>
        </p:nvGrpSpPr>
        <p:grpSpPr>
          <a:xfrm rot="0">
            <a:off x="1459684" y="4660762"/>
            <a:ext cx="7197591" cy="851476"/>
            <a:chOff x="0" y="0"/>
            <a:chExt cx="1895662" cy="224257"/>
          </a:xfrm>
        </p:grpSpPr>
        <p:sp>
          <p:nvSpPr>
            <p:cNvPr name="Freeform 9" id="9"/>
            <p:cNvSpPr/>
            <p:nvPr/>
          </p:nvSpPr>
          <p:spPr>
            <a:xfrm flipH="false" flipV="false" rot="0">
              <a:off x="0" y="0"/>
              <a:ext cx="1895662" cy="224257"/>
            </a:xfrm>
            <a:custGeom>
              <a:avLst/>
              <a:gdLst/>
              <a:ahLst/>
              <a:cxnLst/>
              <a:rect r="r" b="b" t="t" l="l"/>
              <a:pathLst>
                <a:path h="224257" w="1895662">
                  <a:moveTo>
                    <a:pt x="0" y="0"/>
                  </a:moveTo>
                  <a:lnTo>
                    <a:pt x="1895662" y="0"/>
                  </a:lnTo>
                  <a:lnTo>
                    <a:pt x="1895662" y="224257"/>
                  </a:lnTo>
                  <a:lnTo>
                    <a:pt x="0" y="224257"/>
                  </a:lnTo>
                  <a:close/>
                </a:path>
              </a:pathLst>
            </a:custGeom>
            <a:solidFill>
              <a:srgbClr val="DED6F0"/>
            </a:solidFill>
          </p:spPr>
        </p:sp>
        <p:sp>
          <p:nvSpPr>
            <p:cNvPr name="TextBox 10" id="10"/>
            <p:cNvSpPr txBox="true"/>
            <p:nvPr/>
          </p:nvSpPr>
          <p:spPr>
            <a:xfrm>
              <a:off x="0" y="-47625"/>
              <a:ext cx="1895662" cy="271882"/>
            </a:xfrm>
            <a:prstGeom prst="rect">
              <a:avLst/>
            </a:prstGeom>
          </p:spPr>
          <p:txBody>
            <a:bodyPr anchor="ctr" rtlCol="false" tIns="241300" lIns="241300" bIns="241300" rIns="241300"/>
            <a:lstStyle/>
            <a:p>
              <a:pPr algn="just">
                <a:lnSpc>
                  <a:spcPts val="3499"/>
                </a:lnSpc>
              </a:pPr>
              <a:r>
                <a:rPr lang="en-US" sz="2499">
                  <a:solidFill>
                    <a:srgbClr val="231076"/>
                  </a:solidFill>
                  <a:latin typeface="TT Chocolates Bold"/>
                  <a:ea typeface="TT Chocolates Bold"/>
                  <a:cs typeface="TT Chocolates Bold"/>
                  <a:sym typeface="TT Chocolates Bold"/>
                </a:rPr>
                <a:t>03. Data Pre-processing</a:t>
              </a:r>
            </a:p>
          </p:txBody>
        </p:sp>
      </p:grpSp>
      <p:grpSp>
        <p:nvGrpSpPr>
          <p:cNvPr name="Group 11" id="11"/>
          <p:cNvGrpSpPr/>
          <p:nvPr/>
        </p:nvGrpSpPr>
        <p:grpSpPr>
          <a:xfrm rot="0">
            <a:off x="1459684" y="6725664"/>
            <a:ext cx="7197591" cy="918162"/>
            <a:chOff x="0" y="0"/>
            <a:chExt cx="1895662" cy="241820"/>
          </a:xfrm>
        </p:grpSpPr>
        <p:sp>
          <p:nvSpPr>
            <p:cNvPr name="Freeform 12" id="12"/>
            <p:cNvSpPr/>
            <p:nvPr/>
          </p:nvSpPr>
          <p:spPr>
            <a:xfrm flipH="false" flipV="false" rot="0">
              <a:off x="0" y="0"/>
              <a:ext cx="1895662" cy="241820"/>
            </a:xfrm>
            <a:custGeom>
              <a:avLst/>
              <a:gdLst/>
              <a:ahLst/>
              <a:cxnLst/>
              <a:rect r="r" b="b" t="t" l="l"/>
              <a:pathLst>
                <a:path h="241820" w="1895662">
                  <a:moveTo>
                    <a:pt x="0" y="0"/>
                  </a:moveTo>
                  <a:lnTo>
                    <a:pt x="1895662" y="0"/>
                  </a:lnTo>
                  <a:lnTo>
                    <a:pt x="1895662" y="241820"/>
                  </a:lnTo>
                  <a:lnTo>
                    <a:pt x="0" y="241820"/>
                  </a:lnTo>
                  <a:close/>
                </a:path>
              </a:pathLst>
            </a:custGeom>
            <a:solidFill>
              <a:srgbClr val="DED6F0"/>
            </a:solidFill>
          </p:spPr>
        </p:sp>
        <p:sp>
          <p:nvSpPr>
            <p:cNvPr name="TextBox 13" id="13"/>
            <p:cNvSpPr txBox="true"/>
            <p:nvPr/>
          </p:nvSpPr>
          <p:spPr>
            <a:xfrm>
              <a:off x="0" y="-47625"/>
              <a:ext cx="1895662" cy="289445"/>
            </a:xfrm>
            <a:prstGeom prst="rect">
              <a:avLst/>
            </a:prstGeom>
          </p:spPr>
          <p:txBody>
            <a:bodyPr anchor="ctr" rtlCol="false" tIns="241300" lIns="241300" bIns="241300" rIns="241300"/>
            <a:lstStyle/>
            <a:p>
              <a:pPr algn="just">
                <a:lnSpc>
                  <a:spcPts val="3499"/>
                </a:lnSpc>
              </a:pPr>
              <a:r>
                <a:rPr lang="en-US" sz="2499">
                  <a:solidFill>
                    <a:srgbClr val="231076"/>
                  </a:solidFill>
                  <a:latin typeface="TT Chocolates Bold"/>
                  <a:ea typeface="TT Chocolates Bold"/>
                  <a:cs typeface="TT Chocolates Bold"/>
                  <a:sym typeface="TT Chocolates Bold"/>
                </a:rPr>
                <a:t>06. Model Building and Comparision</a:t>
              </a:r>
            </a:p>
          </p:txBody>
        </p:sp>
      </p:grpSp>
      <p:grpSp>
        <p:nvGrpSpPr>
          <p:cNvPr name="Group 14" id="14"/>
          <p:cNvGrpSpPr/>
          <p:nvPr/>
        </p:nvGrpSpPr>
        <p:grpSpPr>
          <a:xfrm rot="0">
            <a:off x="1459684" y="7824801"/>
            <a:ext cx="7197591" cy="851477"/>
            <a:chOff x="0" y="0"/>
            <a:chExt cx="1895662" cy="224257"/>
          </a:xfrm>
        </p:grpSpPr>
        <p:sp>
          <p:nvSpPr>
            <p:cNvPr name="Freeform 15" id="15"/>
            <p:cNvSpPr/>
            <p:nvPr/>
          </p:nvSpPr>
          <p:spPr>
            <a:xfrm flipH="false" flipV="false" rot="0">
              <a:off x="0" y="0"/>
              <a:ext cx="1895662" cy="224257"/>
            </a:xfrm>
            <a:custGeom>
              <a:avLst/>
              <a:gdLst/>
              <a:ahLst/>
              <a:cxnLst/>
              <a:rect r="r" b="b" t="t" l="l"/>
              <a:pathLst>
                <a:path h="224257" w="1895662">
                  <a:moveTo>
                    <a:pt x="0" y="0"/>
                  </a:moveTo>
                  <a:lnTo>
                    <a:pt x="1895662" y="0"/>
                  </a:lnTo>
                  <a:lnTo>
                    <a:pt x="1895662" y="224257"/>
                  </a:lnTo>
                  <a:lnTo>
                    <a:pt x="0" y="224257"/>
                  </a:lnTo>
                  <a:close/>
                </a:path>
              </a:pathLst>
            </a:custGeom>
            <a:solidFill>
              <a:srgbClr val="DED6F0"/>
            </a:solidFill>
          </p:spPr>
        </p:sp>
        <p:sp>
          <p:nvSpPr>
            <p:cNvPr name="TextBox 16" id="16"/>
            <p:cNvSpPr txBox="true"/>
            <p:nvPr/>
          </p:nvSpPr>
          <p:spPr>
            <a:xfrm>
              <a:off x="0" y="-47625"/>
              <a:ext cx="1895662" cy="271882"/>
            </a:xfrm>
            <a:prstGeom prst="rect">
              <a:avLst/>
            </a:prstGeom>
          </p:spPr>
          <p:txBody>
            <a:bodyPr anchor="ctr" rtlCol="false" tIns="241300" lIns="241300" bIns="241300" rIns="241300"/>
            <a:lstStyle/>
            <a:p>
              <a:pPr algn="just">
                <a:lnSpc>
                  <a:spcPts val="3499"/>
                </a:lnSpc>
              </a:pPr>
              <a:r>
                <a:rPr lang="en-US" sz="2499">
                  <a:solidFill>
                    <a:srgbClr val="231076"/>
                  </a:solidFill>
                  <a:latin typeface="TT Chocolates Bold"/>
                  <a:ea typeface="TT Chocolates Bold"/>
                  <a:cs typeface="TT Chocolates Bold"/>
                  <a:sym typeface="TT Chocolates Bold"/>
                </a:rPr>
                <a:t>07. Deployment</a:t>
              </a:r>
            </a:p>
          </p:txBody>
        </p:sp>
      </p:grpSp>
      <p:grpSp>
        <p:nvGrpSpPr>
          <p:cNvPr name="Group 17" id="17"/>
          <p:cNvGrpSpPr/>
          <p:nvPr/>
        </p:nvGrpSpPr>
        <p:grpSpPr>
          <a:xfrm rot="0">
            <a:off x="1459684" y="5693213"/>
            <a:ext cx="7197591" cy="851476"/>
            <a:chOff x="0" y="0"/>
            <a:chExt cx="1895662" cy="224257"/>
          </a:xfrm>
        </p:grpSpPr>
        <p:sp>
          <p:nvSpPr>
            <p:cNvPr name="Freeform 18" id="18"/>
            <p:cNvSpPr/>
            <p:nvPr/>
          </p:nvSpPr>
          <p:spPr>
            <a:xfrm flipH="false" flipV="false" rot="0">
              <a:off x="0" y="0"/>
              <a:ext cx="1895662" cy="224257"/>
            </a:xfrm>
            <a:custGeom>
              <a:avLst/>
              <a:gdLst/>
              <a:ahLst/>
              <a:cxnLst/>
              <a:rect r="r" b="b" t="t" l="l"/>
              <a:pathLst>
                <a:path h="224257" w="1895662">
                  <a:moveTo>
                    <a:pt x="0" y="0"/>
                  </a:moveTo>
                  <a:lnTo>
                    <a:pt x="1895662" y="0"/>
                  </a:lnTo>
                  <a:lnTo>
                    <a:pt x="1895662" y="224257"/>
                  </a:lnTo>
                  <a:lnTo>
                    <a:pt x="0" y="224257"/>
                  </a:lnTo>
                  <a:close/>
                </a:path>
              </a:pathLst>
            </a:custGeom>
            <a:solidFill>
              <a:srgbClr val="DED6F0"/>
            </a:solidFill>
          </p:spPr>
        </p:sp>
        <p:sp>
          <p:nvSpPr>
            <p:cNvPr name="TextBox 19" id="19"/>
            <p:cNvSpPr txBox="true"/>
            <p:nvPr/>
          </p:nvSpPr>
          <p:spPr>
            <a:xfrm>
              <a:off x="0" y="-47625"/>
              <a:ext cx="1895662" cy="271882"/>
            </a:xfrm>
            <a:prstGeom prst="rect">
              <a:avLst/>
            </a:prstGeom>
          </p:spPr>
          <p:txBody>
            <a:bodyPr anchor="ctr" rtlCol="false" tIns="241300" lIns="241300" bIns="241300" rIns="241300"/>
            <a:lstStyle/>
            <a:p>
              <a:pPr algn="just">
                <a:lnSpc>
                  <a:spcPts val="3499"/>
                </a:lnSpc>
              </a:pPr>
              <a:r>
                <a:rPr lang="en-US" sz="2499">
                  <a:solidFill>
                    <a:srgbClr val="231076"/>
                  </a:solidFill>
                  <a:latin typeface="TT Chocolates Bold"/>
                  <a:ea typeface="TT Chocolates Bold"/>
                  <a:cs typeface="TT Chocolates Bold"/>
                  <a:sym typeface="TT Chocolates Bold"/>
                </a:rPr>
                <a:t>04. EDA</a:t>
              </a:r>
            </a:p>
          </p:txBody>
        </p:sp>
      </p:grpSp>
      <p:grpSp>
        <p:nvGrpSpPr>
          <p:cNvPr name="Group 20" id="20"/>
          <p:cNvGrpSpPr/>
          <p:nvPr/>
        </p:nvGrpSpPr>
        <p:grpSpPr>
          <a:xfrm rot="0">
            <a:off x="1459684" y="8857253"/>
            <a:ext cx="7197591" cy="851477"/>
            <a:chOff x="0" y="0"/>
            <a:chExt cx="1895662" cy="224257"/>
          </a:xfrm>
        </p:grpSpPr>
        <p:sp>
          <p:nvSpPr>
            <p:cNvPr name="Freeform 21" id="21"/>
            <p:cNvSpPr/>
            <p:nvPr/>
          </p:nvSpPr>
          <p:spPr>
            <a:xfrm flipH="false" flipV="false" rot="0">
              <a:off x="0" y="0"/>
              <a:ext cx="1895662" cy="224257"/>
            </a:xfrm>
            <a:custGeom>
              <a:avLst/>
              <a:gdLst/>
              <a:ahLst/>
              <a:cxnLst/>
              <a:rect r="r" b="b" t="t" l="l"/>
              <a:pathLst>
                <a:path h="224257" w="1895662">
                  <a:moveTo>
                    <a:pt x="0" y="0"/>
                  </a:moveTo>
                  <a:lnTo>
                    <a:pt x="1895662" y="0"/>
                  </a:lnTo>
                  <a:lnTo>
                    <a:pt x="1895662" y="224257"/>
                  </a:lnTo>
                  <a:lnTo>
                    <a:pt x="0" y="224257"/>
                  </a:lnTo>
                  <a:close/>
                </a:path>
              </a:pathLst>
            </a:custGeom>
            <a:solidFill>
              <a:srgbClr val="DED6F0"/>
            </a:solidFill>
          </p:spPr>
        </p:sp>
        <p:sp>
          <p:nvSpPr>
            <p:cNvPr name="TextBox 22" id="22"/>
            <p:cNvSpPr txBox="true"/>
            <p:nvPr/>
          </p:nvSpPr>
          <p:spPr>
            <a:xfrm>
              <a:off x="0" y="-47625"/>
              <a:ext cx="1895662" cy="271882"/>
            </a:xfrm>
            <a:prstGeom prst="rect">
              <a:avLst/>
            </a:prstGeom>
          </p:spPr>
          <p:txBody>
            <a:bodyPr anchor="ctr" rtlCol="false" tIns="241300" lIns="241300" bIns="241300" rIns="241300"/>
            <a:lstStyle/>
            <a:p>
              <a:pPr algn="just">
                <a:lnSpc>
                  <a:spcPts val="3499"/>
                </a:lnSpc>
              </a:pPr>
              <a:r>
                <a:rPr lang="en-US" sz="2499">
                  <a:solidFill>
                    <a:srgbClr val="231076"/>
                  </a:solidFill>
                  <a:latin typeface="TT Chocolates Bold"/>
                  <a:ea typeface="TT Chocolates Bold"/>
                  <a:cs typeface="TT Chocolates Bold"/>
                  <a:sym typeface="TT Chocolates Bold"/>
                </a:rPr>
                <a:t>08. Conclusion</a:t>
              </a:r>
            </a:p>
          </p:txBody>
        </p:sp>
      </p:grpSp>
      <p:sp>
        <p:nvSpPr>
          <p:cNvPr name="Freeform 23" id="23"/>
          <p:cNvSpPr/>
          <p:nvPr/>
        </p:nvSpPr>
        <p:spPr>
          <a:xfrm flipH="false" flipV="false" rot="3468633">
            <a:off x="9460259" y="-1929425"/>
            <a:ext cx="12405193" cy="6520993"/>
          </a:xfrm>
          <a:custGeom>
            <a:avLst/>
            <a:gdLst/>
            <a:ahLst/>
            <a:cxnLst/>
            <a:rect r="r" b="b" t="t" l="l"/>
            <a:pathLst>
              <a:path h="6520993" w="12405193">
                <a:moveTo>
                  <a:pt x="0" y="0"/>
                </a:moveTo>
                <a:lnTo>
                  <a:pt x="12405192" y="0"/>
                </a:lnTo>
                <a:lnTo>
                  <a:pt x="12405192" y="6520993"/>
                </a:lnTo>
                <a:lnTo>
                  <a:pt x="0" y="6520993"/>
                </a:lnTo>
                <a:lnTo>
                  <a:pt x="0" y="0"/>
                </a:lnTo>
                <a:close/>
              </a:path>
            </a:pathLst>
          </a:custGeom>
          <a:blipFill>
            <a:blip r:embed="rId2"/>
            <a:stretch>
              <a:fillRect l="0" t="0" r="-2174" b="0"/>
            </a:stretch>
          </a:blipFill>
        </p:spPr>
      </p:sp>
      <p:sp>
        <p:nvSpPr>
          <p:cNvPr name="Freeform 24" id="24"/>
          <p:cNvSpPr/>
          <p:nvPr/>
        </p:nvSpPr>
        <p:spPr>
          <a:xfrm flipH="false" flipV="false" rot="0">
            <a:off x="8657275" y="3881094"/>
            <a:ext cx="9276199" cy="5827635"/>
          </a:xfrm>
          <a:custGeom>
            <a:avLst/>
            <a:gdLst/>
            <a:ahLst/>
            <a:cxnLst/>
            <a:rect r="r" b="b" t="t" l="l"/>
            <a:pathLst>
              <a:path h="5827635" w="9276199">
                <a:moveTo>
                  <a:pt x="0" y="0"/>
                </a:moveTo>
                <a:lnTo>
                  <a:pt x="9276199" y="0"/>
                </a:lnTo>
                <a:lnTo>
                  <a:pt x="9276199" y="5827636"/>
                </a:lnTo>
                <a:lnTo>
                  <a:pt x="0" y="5827636"/>
                </a:lnTo>
                <a:lnTo>
                  <a:pt x="0" y="0"/>
                </a:lnTo>
                <a:close/>
              </a:path>
            </a:pathLst>
          </a:custGeom>
          <a:blipFill>
            <a:blip r:embed="rId3"/>
            <a:stretch>
              <a:fillRect l="0" t="0" r="0" b="0"/>
            </a:stretch>
          </a:blipFill>
        </p:spPr>
      </p:sp>
      <p:sp>
        <p:nvSpPr>
          <p:cNvPr name="TextBox 25" id="25"/>
          <p:cNvSpPr txBox="true"/>
          <p:nvPr/>
        </p:nvSpPr>
        <p:spPr>
          <a:xfrm rot="0">
            <a:off x="535696" y="389527"/>
            <a:ext cx="11263606" cy="1692589"/>
          </a:xfrm>
          <a:prstGeom prst="rect">
            <a:avLst/>
          </a:prstGeom>
        </p:spPr>
        <p:txBody>
          <a:bodyPr anchor="t" rtlCol="false" tIns="0" lIns="0" bIns="0" rIns="0">
            <a:spAutoFit/>
          </a:bodyPr>
          <a:lstStyle/>
          <a:p>
            <a:pPr algn="ctr">
              <a:lnSpc>
                <a:spcPts val="13807"/>
              </a:lnSpc>
            </a:pPr>
            <a:r>
              <a:rPr lang="en-US" sz="9862">
                <a:solidFill>
                  <a:srgbClr val="231076"/>
                </a:solidFill>
                <a:latin typeface="Anton"/>
                <a:ea typeface="Anton"/>
                <a:cs typeface="Anton"/>
                <a:sym typeface="Anton"/>
              </a:rPr>
              <a:t>TABLE OF CONTENTS</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BFBF9"/>
        </a:solidFill>
      </p:bgPr>
    </p:bg>
    <p:spTree>
      <p:nvGrpSpPr>
        <p:cNvPr id="1" name=""/>
        <p:cNvGrpSpPr/>
        <p:nvPr/>
      </p:nvGrpSpPr>
      <p:grpSpPr>
        <a:xfrm>
          <a:off x="0" y="0"/>
          <a:ext cx="0" cy="0"/>
          <a:chOff x="0" y="0"/>
          <a:chExt cx="0" cy="0"/>
        </a:xfrm>
      </p:grpSpPr>
      <p:grpSp>
        <p:nvGrpSpPr>
          <p:cNvPr name="Group 2" id="2"/>
          <p:cNvGrpSpPr/>
          <p:nvPr/>
        </p:nvGrpSpPr>
        <p:grpSpPr>
          <a:xfrm rot="-5400000">
            <a:off x="8302349" y="-8115300"/>
            <a:ext cx="1683302" cy="18288000"/>
            <a:chOff x="0" y="0"/>
            <a:chExt cx="153006" cy="1662317"/>
          </a:xfrm>
        </p:grpSpPr>
        <p:sp>
          <p:nvSpPr>
            <p:cNvPr name="Freeform 3" id="3"/>
            <p:cNvSpPr/>
            <p:nvPr/>
          </p:nvSpPr>
          <p:spPr>
            <a:xfrm flipH="false" flipV="false" rot="0">
              <a:off x="0" y="0"/>
              <a:ext cx="153006" cy="1662317"/>
            </a:xfrm>
            <a:custGeom>
              <a:avLst/>
              <a:gdLst/>
              <a:ahLst/>
              <a:cxnLst/>
              <a:rect r="r" b="b" t="t" l="l"/>
              <a:pathLst>
                <a:path h="1662317" w="153006">
                  <a:moveTo>
                    <a:pt x="0" y="0"/>
                  </a:moveTo>
                  <a:lnTo>
                    <a:pt x="153006" y="0"/>
                  </a:lnTo>
                  <a:lnTo>
                    <a:pt x="153006" y="1662317"/>
                  </a:lnTo>
                  <a:lnTo>
                    <a:pt x="0" y="1662317"/>
                  </a:lnTo>
                  <a:close/>
                </a:path>
              </a:pathLst>
            </a:custGeom>
            <a:solidFill>
              <a:srgbClr val="8574D1"/>
            </a:solidFill>
          </p:spPr>
        </p:sp>
        <p:sp>
          <p:nvSpPr>
            <p:cNvPr name="TextBox 4" id="4"/>
            <p:cNvSpPr txBox="true"/>
            <p:nvPr/>
          </p:nvSpPr>
          <p:spPr>
            <a:xfrm>
              <a:off x="0" y="-9525"/>
              <a:ext cx="153006" cy="1671842"/>
            </a:xfrm>
            <a:prstGeom prst="rect">
              <a:avLst/>
            </a:prstGeom>
          </p:spPr>
          <p:txBody>
            <a:bodyPr anchor="ctr" rtlCol="false" tIns="50800" lIns="50800" bIns="50800" rIns="50800"/>
            <a:lstStyle/>
            <a:p>
              <a:pPr algn="ctr">
                <a:lnSpc>
                  <a:spcPts val="2952"/>
                </a:lnSpc>
              </a:pPr>
            </a:p>
          </p:txBody>
        </p:sp>
      </p:grpSp>
      <p:sp>
        <p:nvSpPr>
          <p:cNvPr name="TextBox 5" id="5"/>
          <p:cNvSpPr txBox="true"/>
          <p:nvPr/>
        </p:nvSpPr>
        <p:spPr>
          <a:xfrm rot="0">
            <a:off x="1289112" y="416306"/>
            <a:ext cx="14846770" cy="1160766"/>
          </a:xfrm>
          <a:prstGeom prst="rect">
            <a:avLst/>
          </a:prstGeom>
        </p:spPr>
        <p:txBody>
          <a:bodyPr anchor="t" rtlCol="false" tIns="0" lIns="0" bIns="0" rIns="0">
            <a:spAutoFit/>
          </a:bodyPr>
          <a:lstStyle/>
          <a:p>
            <a:pPr algn="ctr">
              <a:lnSpc>
                <a:spcPts val="9520"/>
              </a:lnSpc>
            </a:pPr>
            <a:r>
              <a:rPr lang="en-US" sz="6800">
                <a:solidFill>
                  <a:srgbClr val="F8F5FF"/>
                </a:solidFill>
                <a:latin typeface="TT Chocolates Bold"/>
                <a:ea typeface="TT Chocolates Bold"/>
                <a:cs typeface="TT Chocolates Bold"/>
                <a:sym typeface="TT Chocolates Bold"/>
              </a:rPr>
              <a:t>Problem Statement</a:t>
            </a:r>
          </a:p>
        </p:txBody>
      </p:sp>
      <p:sp>
        <p:nvSpPr>
          <p:cNvPr name="Freeform 6" id="6"/>
          <p:cNvSpPr/>
          <p:nvPr/>
        </p:nvSpPr>
        <p:spPr>
          <a:xfrm flipH="false" flipV="false" rot="-4236628">
            <a:off x="14744827" y="-328707"/>
            <a:ext cx="4703894" cy="3437461"/>
          </a:xfrm>
          <a:custGeom>
            <a:avLst/>
            <a:gdLst/>
            <a:ahLst/>
            <a:cxnLst/>
            <a:rect r="r" b="b" t="t" l="l"/>
            <a:pathLst>
              <a:path h="3437461" w="4703894">
                <a:moveTo>
                  <a:pt x="0" y="0"/>
                </a:moveTo>
                <a:lnTo>
                  <a:pt x="4703894" y="0"/>
                </a:lnTo>
                <a:lnTo>
                  <a:pt x="4703894" y="3437461"/>
                </a:lnTo>
                <a:lnTo>
                  <a:pt x="0" y="3437461"/>
                </a:lnTo>
                <a:lnTo>
                  <a:pt x="0" y="0"/>
                </a:lnTo>
                <a:close/>
              </a:path>
            </a:pathLst>
          </a:custGeom>
          <a:blipFill>
            <a:blip r:embed="rId2"/>
            <a:stretch>
              <a:fillRect l="0" t="0" r="0" b="0"/>
            </a:stretch>
          </a:blipFill>
        </p:spPr>
      </p:sp>
      <p:sp>
        <p:nvSpPr>
          <p:cNvPr name="Freeform 7" id="7"/>
          <p:cNvSpPr/>
          <p:nvPr/>
        </p:nvSpPr>
        <p:spPr>
          <a:xfrm flipH="false" flipV="false" rot="0">
            <a:off x="10504749" y="6847108"/>
            <a:ext cx="9294127" cy="8861842"/>
          </a:xfrm>
          <a:custGeom>
            <a:avLst/>
            <a:gdLst/>
            <a:ahLst/>
            <a:cxnLst/>
            <a:rect r="r" b="b" t="t" l="l"/>
            <a:pathLst>
              <a:path h="8861842" w="9294127">
                <a:moveTo>
                  <a:pt x="0" y="0"/>
                </a:moveTo>
                <a:lnTo>
                  <a:pt x="9294127" y="0"/>
                </a:lnTo>
                <a:lnTo>
                  <a:pt x="9294127" y="8861842"/>
                </a:lnTo>
                <a:lnTo>
                  <a:pt x="0" y="8861842"/>
                </a:lnTo>
                <a:lnTo>
                  <a:pt x="0" y="0"/>
                </a:lnTo>
                <a:close/>
              </a:path>
            </a:pathLst>
          </a:custGeom>
          <a:blipFill>
            <a:blip r:embed="rId3"/>
            <a:stretch>
              <a:fillRect l="0" t="0" r="0" b="0"/>
            </a:stretch>
          </a:blipFill>
        </p:spPr>
      </p:sp>
      <p:sp>
        <p:nvSpPr>
          <p:cNvPr name="Freeform 8" id="8"/>
          <p:cNvSpPr/>
          <p:nvPr/>
        </p:nvSpPr>
        <p:spPr>
          <a:xfrm flipH="false" flipV="false" rot="0">
            <a:off x="9144000" y="4091227"/>
            <a:ext cx="9023302" cy="6065830"/>
          </a:xfrm>
          <a:custGeom>
            <a:avLst/>
            <a:gdLst/>
            <a:ahLst/>
            <a:cxnLst/>
            <a:rect r="r" b="b" t="t" l="l"/>
            <a:pathLst>
              <a:path h="6065830" w="9023302">
                <a:moveTo>
                  <a:pt x="0" y="0"/>
                </a:moveTo>
                <a:lnTo>
                  <a:pt x="9023302" y="0"/>
                </a:lnTo>
                <a:lnTo>
                  <a:pt x="9023302" y="6065830"/>
                </a:lnTo>
                <a:lnTo>
                  <a:pt x="0" y="6065830"/>
                </a:lnTo>
                <a:lnTo>
                  <a:pt x="0" y="0"/>
                </a:lnTo>
                <a:close/>
              </a:path>
            </a:pathLst>
          </a:custGeom>
          <a:blipFill>
            <a:blip r:embed="rId4"/>
            <a:stretch>
              <a:fillRect l="-167" t="0" r="-167" b="0"/>
            </a:stretch>
          </a:blipFill>
        </p:spPr>
      </p:sp>
      <p:sp>
        <p:nvSpPr>
          <p:cNvPr name="TextBox 9" id="9"/>
          <p:cNvSpPr txBox="true"/>
          <p:nvPr/>
        </p:nvSpPr>
        <p:spPr>
          <a:xfrm rot="0">
            <a:off x="722471" y="4811704"/>
            <a:ext cx="8108154" cy="4919760"/>
          </a:xfrm>
          <a:prstGeom prst="rect">
            <a:avLst/>
          </a:prstGeom>
        </p:spPr>
        <p:txBody>
          <a:bodyPr anchor="t" rtlCol="false" tIns="0" lIns="0" bIns="0" rIns="0">
            <a:spAutoFit/>
          </a:bodyPr>
          <a:lstStyle/>
          <a:p>
            <a:pPr algn="l" marL="408698" indent="-204349" lvl="1">
              <a:lnSpc>
                <a:spcPts val="3104"/>
              </a:lnSpc>
              <a:buFont typeface="Arial"/>
              <a:buChar char="•"/>
            </a:pPr>
            <a:r>
              <a:rPr lang="en-US" sz="1892" u="sng">
                <a:solidFill>
                  <a:srgbClr val="FF3131"/>
                </a:solidFill>
                <a:latin typeface="Helvetica World Bold"/>
                <a:ea typeface="Helvetica World Bold"/>
                <a:cs typeface="Helvetica World Bold"/>
                <a:sym typeface="Helvetica World Bold"/>
              </a:rPr>
              <a:t>Gamma-secretase</a:t>
            </a:r>
            <a:r>
              <a:rPr lang="en-US" sz="1892" u="sng">
                <a:solidFill>
                  <a:srgbClr val="0E0340"/>
                </a:solidFill>
                <a:latin typeface="Helvetica World Bold"/>
                <a:ea typeface="Helvetica World Bold"/>
                <a:cs typeface="Helvetica World Bold"/>
                <a:sym typeface="Helvetica World Bold"/>
              </a:rPr>
              <a:t>,</a:t>
            </a:r>
            <a:r>
              <a:rPr lang="en-US" sz="1892">
                <a:solidFill>
                  <a:srgbClr val="0E0340"/>
                </a:solidFill>
                <a:latin typeface="Helvetica World Bold"/>
                <a:ea typeface="Helvetica World Bold"/>
                <a:cs typeface="Helvetica World Bold"/>
                <a:sym typeface="Helvetica World Bold"/>
              </a:rPr>
              <a:t> for instance, is a complex protein that plays a key role in the formation of </a:t>
            </a:r>
            <a:r>
              <a:rPr lang="en-US" sz="1892" u="sng">
                <a:solidFill>
                  <a:srgbClr val="0977E9"/>
                </a:solidFill>
                <a:latin typeface="Helvetica World Bold"/>
                <a:ea typeface="Helvetica World Bold"/>
                <a:cs typeface="Helvetica World Bold"/>
                <a:sym typeface="Helvetica World Bold"/>
              </a:rPr>
              <a:t>amyloid</a:t>
            </a:r>
            <a:r>
              <a:rPr lang="en-US" sz="1892">
                <a:solidFill>
                  <a:srgbClr val="0977E9"/>
                </a:solidFill>
                <a:latin typeface="Helvetica World Bold"/>
                <a:ea typeface="Helvetica World Bold"/>
                <a:cs typeface="Helvetica World Bold"/>
                <a:sym typeface="Helvetica World Bold"/>
              </a:rPr>
              <a:t>-</a:t>
            </a:r>
            <a:r>
              <a:rPr lang="en-US" sz="1892" u="sng">
                <a:solidFill>
                  <a:srgbClr val="0977E9"/>
                </a:solidFill>
                <a:latin typeface="Helvetica World Bold"/>
                <a:ea typeface="Helvetica World Bold"/>
                <a:cs typeface="Helvetica World Bold"/>
                <a:sym typeface="Helvetica World Bold"/>
              </a:rPr>
              <a:t>beta</a:t>
            </a:r>
            <a:r>
              <a:rPr lang="en-US" sz="1892">
                <a:solidFill>
                  <a:srgbClr val="0977E9"/>
                </a:solidFill>
                <a:latin typeface="Helvetica World Bold"/>
                <a:ea typeface="Helvetica World Bold"/>
                <a:cs typeface="Helvetica World Bold"/>
                <a:sym typeface="Helvetica World Bold"/>
              </a:rPr>
              <a:t> </a:t>
            </a:r>
            <a:r>
              <a:rPr lang="en-US" sz="1892" u="sng">
                <a:solidFill>
                  <a:srgbClr val="0977E9"/>
                </a:solidFill>
                <a:latin typeface="Helvetica World Bold"/>
                <a:ea typeface="Helvetica World Bold"/>
                <a:cs typeface="Helvetica World Bold"/>
                <a:sym typeface="Helvetica World Bold"/>
              </a:rPr>
              <a:t>plaques</a:t>
            </a:r>
            <a:r>
              <a:rPr lang="en-US" sz="1892">
                <a:solidFill>
                  <a:srgbClr val="0E0340"/>
                </a:solidFill>
                <a:latin typeface="Helvetica World Bold"/>
                <a:ea typeface="Helvetica World Bold"/>
                <a:cs typeface="Helvetica World Bold"/>
                <a:sym typeface="Helvetica World Bold"/>
              </a:rPr>
              <a:t>, a hallmark of Alzheimer's pathology.</a:t>
            </a:r>
          </a:p>
          <a:p>
            <a:pPr algn="l" marL="408698" indent="-204349" lvl="1">
              <a:lnSpc>
                <a:spcPts val="3104"/>
              </a:lnSpc>
              <a:buFont typeface="Arial"/>
              <a:buChar char="•"/>
            </a:pPr>
            <a:r>
              <a:rPr lang="en-US" sz="1892">
                <a:solidFill>
                  <a:srgbClr val="0E0340"/>
                </a:solidFill>
                <a:latin typeface="Helvetica World Bold"/>
                <a:ea typeface="Helvetica World Bold"/>
                <a:cs typeface="Helvetica World Bold"/>
                <a:sym typeface="Helvetica World Bold"/>
              </a:rPr>
              <a:t>Traditional drug discovery methods are time-consuming and costly, often taking over a decade and billions of dollars to bring a new drug to market.</a:t>
            </a:r>
          </a:p>
          <a:p>
            <a:pPr algn="l">
              <a:lnSpc>
                <a:spcPts val="3104"/>
              </a:lnSpc>
            </a:pPr>
          </a:p>
          <a:p>
            <a:pPr algn="l" marL="408698" indent="-204349" lvl="1">
              <a:lnSpc>
                <a:spcPts val="3104"/>
              </a:lnSpc>
              <a:buFont typeface="Arial"/>
              <a:buChar char="•"/>
            </a:pPr>
            <a:r>
              <a:rPr lang="en-US" sz="1892">
                <a:solidFill>
                  <a:srgbClr val="0E0340"/>
                </a:solidFill>
                <a:latin typeface="Helvetica World Bold"/>
                <a:ea typeface="Helvetica World Bold"/>
                <a:cs typeface="Helvetica World Bold"/>
                <a:sym typeface="Helvetica World Bold"/>
              </a:rPr>
              <a:t>Computational drug discovery leverages advanced algorithms, machine learning models, and vast biological databases to predict the bioactivity of compounds efficiently.These methods can rapidly screen large libraries of compounds, identify potential drug candidates, and prioritize them for experimental validation.</a:t>
            </a:r>
          </a:p>
        </p:txBody>
      </p:sp>
      <p:sp>
        <p:nvSpPr>
          <p:cNvPr name="TextBox 10" id="10"/>
          <p:cNvSpPr txBox="true"/>
          <p:nvPr/>
        </p:nvSpPr>
        <p:spPr>
          <a:xfrm rot="0">
            <a:off x="608141" y="2024858"/>
            <a:ext cx="17071717" cy="1883686"/>
          </a:xfrm>
          <a:prstGeom prst="rect">
            <a:avLst/>
          </a:prstGeom>
        </p:spPr>
        <p:txBody>
          <a:bodyPr anchor="t" rtlCol="false" tIns="0" lIns="0" bIns="0" rIns="0">
            <a:spAutoFit/>
          </a:bodyPr>
          <a:lstStyle/>
          <a:p>
            <a:pPr algn="l" marL="413558" indent="-206779" lvl="1">
              <a:lnSpc>
                <a:spcPts val="3141"/>
              </a:lnSpc>
              <a:buFont typeface="Arial"/>
              <a:buChar char="•"/>
            </a:pPr>
            <a:r>
              <a:rPr lang="en-US" sz="1915">
                <a:solidFill>
                  <a:srgbClr val="0E0340"/>
                </a:solidFill>
                <a:latin typeface="Helvetica World Bold"/>
                <a:ea typeface="Helvetica World Bold"/>
                <a:cs typeface="Helvetica World Bold"/>
                <a:sym typeface="Helvetica World Bold"/>
              </a:rPr>
              <a:t>Alzheimer's disease is a progressive neurological disorder that leads to memory loss, cognitive decline, and ultimately, the inability to carry out daily activities. </a:t>
            </a:r>
            <a:r>
              <a:rPr lang="en-US" sz="1915">
                <a:solidFill>
                  <a:srgbClr val="0E0340"/>
                </a:solidFill>
                <a:latin typeface="Helvetica World Bold"/>
                <a:ea typeface="Helvetica World Bold"/>
                <a:cs typeface="Helvetica World Bold"/>
                <a:sym typeface="Helvetica World Bold"/>
              </a:rPr>
              <a:t>It is the most common cause of dementia, affecting millions of people worldwide, particularly the elderly.</a:t>
            </a:r>
          </a:p>
          <a:p>
            <a:pPr algn="l">
              <a:lnSpc>
                <a:spcPts val="1829"/>
              </a:lnSpc>
            </a:pPr>
          </a:p>
          <a:p>
            <a:pPr algn="l" marL="413558" indent="-206779" lvl="1">
              <a:lnSpc>
                <a:spcPts val="3141"/>
              </a:lnSpc>
              <a:buFont typeface="Arial"/>
              <a:buChar char="•"/>
            </a:pPr>
            <a:r>
              <a:rPr lang="en-US" sz="1915">
                <a:solidFill>
                  <a:srgbClr val="0E0340"/>
                </a:solidFill>
                <a:latin typeface="Helvetica World Bold"/>
                <a:ea typeface="Helvetica World Bold"/>
                <a:cs typeface="Helvetica World Bold"/>
                <a:sym typeface="Helvetica World Bold"/>
              </a:rPr>
              <a:t>Despite extensive research, there is currently no cure for Alzheimer's disease, and existing treatments only offer limited symptomatic relief.</a:t>
            </a:r>
          </a:p>
          <a:p>
            <a:pPr algn="l" marL="413558" indent="-206779" lvl="1">
              <a:lnSpc>
                <a:spcPts val="3141"/>
              </a:lnSpc>
              <a:buFont typeface="Arial"/>
              <a:buChar char="•"/>
            </a:pPr>
            <a:r>
              <a:rPr lang="en-US" sz="1915">
                <a:solidFill>
                  <a:srgbClr val="0E0340"/>
                </a:solidFill>
                <a:latin typeface="Helvetica World Bold"/>
                <a:ea typeface="Helvetica World Bold"/>
                <a:cs typeface="Helvetica World Bold"/>
                <a:sym typeface="Helvetica World Bold"/>
              </a:rPr>
              <a:t>Identifying specific proteins involved in the pathogenesis of Alzheimer's disease is crucial for developing targeted therapies.</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253236" y="-7850429"/>
            <a:ext cx="9075579" cy="12365054"/>
          </a:xfrm>
          <a:custGeom>
            <a:avLst/>
            <a:gdLst/>
            <a:ahLst/>
            <a:cxnLst/>
            <a:rect r="r" b="b" t="t" l="l"/>
            <a:pathLst>
              <a:path h="12365054" w="9075579">
                <a:moveTo>
                  <a:pt x="0" y="0"/>
                </a:moveTo>
                <a:lnTo>
                  <a:pt x="9075578" y="0"/>
                </a:lnTo>
                <a:lnTo>
                  <a:pt x="9075578" y="12365054"/>
                </a:lnTo>
                <a:lnTo>
                  <a:pt x="0" y="12365054"/>
                </a:lnTo>
                <a:lnTo>
                  <a:pt x="0" y="0"/>
                </a:lnTo>
                <a:close/>
              </a:path>
            </a:pathLst>
          </a:custGeom>
          <a:blipFill>
            <a:blip r:embed="rId2"/>
            <a:stretch>
              <a:fillRect l="0" t="0" r="0" b="0"/>
            </a:stretch>
          </a:blipFill>
        </p:spPr>
      </p:sp>
      <p:grpSp>
        <p:nvGrpSpPr>
          <p:cNvPr name="Group 3" id="3"/>
          <p:cNvGrpSpPr/>
          <p:nvPr/>
        </p:nvGrpSpPr>
        <p:grpSpPr>
          <a:xfrm rot="0">
            <a:off x="0" y="212543"/>
            <a:ext cx="18288000" cy="1313490"/>
            <a:chOff x="0" y="0"/>
            <a:chExt cx="15492045" cy="1112677"/>
          </a:xfrm>
        </p:grpSpPr>
        <p:sp>
          <p:nvSpPr>
            <p:cNvPr name="Freeform 4" id="4"/>
            <p:cNvSpPr/>
            <p:nvPr/>
          </p:nvSpPr>
          <p:spPr>
            <a:xfrm flipH="false" flipV="false" rot="0">
              <a:off x="0" y="0"/>
              <a:ext cx="15492045" cy="1112678"/>
            </a:xfrm>
            <a:custGeom>
              <a:avLst/>
              <a:gdLst/>
              <a:ahLst/>
              <a:cxnLst/>
              <a:rect r="r" b="b" t="t" l="l"/>
              <a:pathLst>
                <a:path h="1112678" w="15492045">
                  <a:moveTo>
                    <a:pt x="0" y="0"/>
                  </a:moveTo>
                  <a:lnTo>
                    <a:pt x="15492045" y="0"/>
                  </a:lnTo>
                  <a:lnTo>
                    <a:pt x="15492045" y="1112678"/>
                  </a:lnTo>
                  <a:lnTo>
                    <a:pt x="0" y="1112678"/>
                  </a:lnTo>
                  <a:close/>
                </a:path>
              </a:pathLst>
            </a:custGeom>
            <a:solidFill>
              <a:srgbClr val="8574D1"/>
            </a:solidFill>
            <a:ln cap="sq">
              <a:noFill/>
              <a:prstDash val="solid"/>
              <a:miter/>
            </a:ln>
          </p:spPr>
        </p:sp>
        <p:sp>
          <p:nvSpPr>
            <p:cNvPr name="TextBox 5" id="5"/>
            <p:cNvSpPr txBox="true"/>
            <p:nvPr/>
          </p:nvSpPr>
          <p:spPr>
            <a:xfrm>
              <a:off x="0" y="19050"/>
              <a:ext cx="15492045" cy="1093627"/>
            </a:xfrm>
            <a:prstGeom prst="rect">
              <a:avLst/>
            </a:prstGeom>
          </p:spPr>
          <p:txBody>
            <a:bodyPr anchor="ctr" rtlCol="false" tIns="59446" lIns="59446" bIns="59446" rIns="59446"/>
            <a:lstStyle/>
            <a:p>
              <a:pPr algn="ctr" marL="0" indent="0" lvl="0">
                <a:lnSpc>
                  <a:spcPts val="6924"/>
                </a:lnSpc>
                <a:spcBef>
                  <a:spcPct val="0"/>
                </a:spcBef>
              </a:pPr>
              <a:r>
                <a:rPr lang="en-US" sz="5917">
                  <a:solidFill>
                    <a:srgbClr val="FFFFFF"/>
                  </a:solidFill>
                  <a:latin typeface="Canva Sans Bold"/>
                  <a:ea typeface="Canva Sans Bold"/>
                  <a:cs typeface="Canva Sans Bold"/>
                  <a:sym typeface="Canva Sans Bold"/>
                </a:rPr>
                <a:t>Data Pre-processing</a:t>
              </a:r>
            </a:p>
          </p:txBody>
        </p:sp>
      </p:grpSp>
      <p:sp>
        <p:nvSpPr>
          <p:cNvPr name="AutoShape 6" id="6"/>
          <p:cNvSpPr/>
          <p:nvPr/>
        </p:nvSpPr>
        <p:spPr>
          <a:xfrm>
            <a:off x="1047229" y="6203377"/>
            <a:ext cx="16722927" cy="9525"/>
          </a:xfrm>
          <a:prstGeom prst="line">
            <a:avLst/>
          </a:prstGeom>
          <a:ln cap="flat" w="19050">
            <a:solidFill>
              <a:srgbClr val="000000"/>
            </a:solidFill>
            <a:prstDash val="solid"/>
            <a:headEnd type="arrow" len="sm" w="med"/>
            <a:tailEnd type="arrow" len="sm" w="med"/>
          </a:ln>
        </p:spPr>
      </p:sp>
      <p:grpSp>
        <p:nvGrpSpPr>
          <p:cNvPr name="Group 7" id="7"/>
          <p:cNvGrpSpPr/>
          <p:nvPr/>
        </p:nvGrpSpPr>
        <p:grpSpPr>
          <a:xfrm rot="0">
            <a:off x="1438929" y="5486767"/>
            <a:ext cx="682020" cy="717191"/>
            <a:chOff x="0" y="0"/>
            <a:chExt cx="812800" cy="854716"/>
          </a:xfrm>
        </p:grpSpPr>
        <p:sp>
          <p:nvSpPr>
            <p:cNvPr name="Freeform 8" id="8"/>
            <p:cNvSpPr/>
            <p:nvPr/>
          </p:nvSpPr>
          <p:spPr>
            <a:xfrm flipH="false" flipV="false" rot="0">
              <a:off x="0" y="0"/>
              <a:ext cx="812800" cy="854716"/>
            </a:xfrm>
            <a:custGeom>
              <a:avLst/>
              <a:gdLst/>
              <a:ahLst/>
              <a:cxnLst/>
              <a:rect r="r" b="b" t="t" l="l"/>
              <a:pathLst>
                <a:path h="854716" w="812800">
                  <a:moveTo>
                    <a:pt x="406400" y="0"/>
                  </a:moveTo>
                  <a:cubicBezTo>
                    <a:pt x="181951" y="0"/>
                    <a:pt x="0" y="191335"/>
                    <a:pt x="0" y="427358"/>
                  </a:cubicBezTo>
                  <a:cubicBezTo>
                    <a:pt x="0" y="663381"/>
                    <a:pt x="181951" y="854716"/>
                    <a:pt x="406400" y="854716"/>
                  </a:cubicBezTo>
                  <a:cubicBezTo>
                    <a:pt x="630849" y="854716"/>
                    <a:pt x="812800" y="663381"/>
                    <a:pt x="812800" y="427358"/>
                  </a:cubicBezTo>
                  <a:cubicBezTo>
                    <a:pt x="812800" y="191335"/>
                    <a:pt x="630849" y="0"/>
                    <a:pt x="406400" y="0"/>
                  </a:cubicBezTo>
                  <a:close/>
                </a:path>
              </a:pathLst>
            </a:custGeom>
            <a:solidFill>
              <a:srgbClr val="231076"/>
            </a:solidFill>
            <a:ln cap="sq">
              <a:noFill/>
              <a:prstDash val="solid"/>
              <a:miter/>
            </a:ln>
          </p:spPr>
        </p:sp>
        <p:sp>
          <p:nvSpPr>
            <p:cNvPr name="TextBox 9" id="9"/>
            <p:cNvSpPr txBox="true"/>
            <p:nvPr/>
          </p:nvSpPr>
          <p:spPr>
            <a:xfrm>
              <a:off x="76200" y="51555"/>
              <a:ext cx="660400" cy="723032"/>
            </a:xfrm>
            <a:prstGeom prst="rect">
              <a:avLst/>
            </a:prstGeom>
          </p:spPr>
          <p:txBody>
            <a:bodyPr anchor="ctr" rtlCol="false" tIns="14861" lIns="14861" bIns="14861" rIns="14861"/>
            <a:lstStyle/>
            <a:p>
              <a:pPr algn="ctr" marL="0" indent="0" lvl="0">
                <a:lnSpc>
                  <a:spcPts val="1960"/>
                </a:lnSpc>
                <a:spcBef>
                  <a:spcPct val="0"/>
                </a:spcBef>
              </a:pPr>
              <a:r>
                <a:rPr lang="en-US" sz="1400" strike="noStrike" u="none">
                  <a:solidFill>
                    <a:srgbClr val="FFFFFF"/>
                  </a:solidFill>
                  <a:latin typeface="TT Chocolates Bold"/>
                  <a:ea typeface="TT Chocolates Bold"/>
                  <a:cs typeface="TT Chocolates Bold"/>
                  <a:sym typeface="TT Chocolates Bold"/>
                </a:rPr>
                <a:t>Step </a:t>
              </a:r>
            </a:p>
            <a:p>
              <a:pPr algn="ctr" marL="0" indent="0" lvl="0">
                <a:lnSpc>
                  <a:spcPts val="1960"/>
                </a:lnSpc>
                <a:spcBef>
                  <a:spcPct val="0"/>
                </a:spcBef>
              </a:pPr>
              <a:r>
                <a:rPr lang="en-US" sz="1400" strike="noStrike" u="none">
                  <a:solidFill>
                    <a:srgbClr val="FFFFFF"/>
                  </a:solidFill>
                  <a:latin typeface="TT Chocolates Bold"/>
                  <a:ea typeface="TT Chocolates Bold"/>
                  <a:cs typeface="TT Chocolates Bold"/>
                  <a:sym typeface="TT Chocolates Bold"/>
                </a:rPr>
                <a:t>01</a:t>
              </a:r>
            </a:p>
          </p:txBody>
        </p:sp>
      </p:grpSp>
      <p:grpSp>
        <p:nvGrpSpPr>
          <p:cNvPr name="Group 10" id="10"/>
          <p:cNvGrpSpPr/>
          <p:nvPr/>
        </p:nvGrpSpPr>
        <p:grpSpPr>
          <a:xfrm rot="0">
            <a:off x="3605643" y="5501931"/>
            <a:ext cx="686044" cy="710971"/>
            <a:chOff x="0" y="0"/>
            <a:chExt cx="812800" cy="842333"/>
          </a:xfrm>
        </p:grpSpPr>
        <p:sp>
          <p:nvSpPr>
            <p:cNvPr name="Freeform 11" id="11"/>
            <p:cNvSpPr/>
            <p:nvPr/>
          </p:nvSpPr>
          <p:spPr>
            <a:xfrm flipH="false" flipV="false" rot="0">
              <a:off x="0" y="0"/>
              <a:ext cx="812800" cy="842333"/>
            </a:xfrm>
            <a:custGeom>
              <a:avLst/>
              <a:gdLst/>
              <a:ahLst/>
              <a:cxnLst/>
              <a:rect r="r" b="b" t="t" l="l"/>
              <a:pathLst>
                <a:path h="842333" w="812800">
                  <a:moveTo>
                    <a:pt x="406400" y="0"/>
                  </a:moveTo>
                  <a:cubicBezTo>
                    <a:pt x="181951" y="0"/>
                    <a:pt x="0" y="188563"/>
                    <a:pt x="0" y="421166"/>
                  </a:cubicBezTo>
                  <a:cubicBezTo>
                    <a:pt x="0" y="653770"/>
                    <a:pt x="181951" y="842333"/>
                    <a:pt x="406400" y="842333"/>
                  </a:cubicBezTo>
                  <a:cubicBezTo>
                    <a:pt x="630849" y="842333"/>
                    <a:pt x="812800" y="653770"/>
                    <a:pt x="812800" y="421166"/>
                  </a:cubicBezTo>
                  <a:cubicBezTo>
                    <a:pt x="812800" y="188563"/>
                    <a:pt x="630849" y="0"/>
                    <a:pt x="406400" y="0"/>
                  </a:cubicBezTo>
                  <a:close/>
                </a:path>
              </a:pathLst>
            </a:custGeom>
            <a:solidFill>
              <a:srgbClr val="231076"/>
            </a:solidFill>
            <a:ln cap="sq">
              <a:noFill/>
              <a:prstDash val="solid"/>
              <a:miter/>
            </a:ln>
          </p:spPr>
        </p:sp>
        <p:sp>
          <p:nvSpPr>
            <p:cNvPr name="TextBox 12" id="12"/>
            <p:cNvSpPr txBox="true"/>
            <p:nvPr/>
          </p:nvSpPr>
          <p:spPr>
            <a:xfrm>
              <a:off x="76200" y="50394"/>
              <a:ext cx="660400" cy="712970"/>
            </a:xfrm>
            <a:prstGeom prst="rect">
              <a:avLst/>
            </a:prstGeom>
          </p:spPr>
          <p:txBody>
            <a:bodyPr anchor="ctr" rtlCol="false" tIns="14861" lIns="14861" bIns="14861" rIns="14861"/>
            <a:lstStyle/>
            <a:p>
              <a:pPr algn="ctr" marL="0" indent="0" lvl="0">
                <a:lnSpc>
                  <a:spcPts val="1960"/>
                </a:lnSpc>
                <a:spcBef>
                  <a:spcPct val="0"/>
                </a:spcBef>
              </a:pPr>
              <a:r>
                <a:rPr lang="en-US" sz="1400" strike="noStrike" u="none">
                  <a:solidFill>
                    <a:srgbClr val="FFFFFF"/>
                  </a:solidFill>
                  <a:latin typeface="TT Chocolates Bold"/>
                  <a:ea typeface="TT Chocolates Bold"/>
                  <a:cs typeface="TT Chocolates Bold"/>
                  <a:sym typeface="TT Chocolates Bold"/>
                </a:rPr>
                <a:t>Step </a:t>
              </a:r>
            </a:p>
            <a:p>
              <a:pPr algn="ctr" marL="0" indent="0" lvl="0">
                <a:lnSpc>
                  <a:spcPts val="1960"/>
                </a:lnSpc>
                <a:spcBef>
                  <a:spcPct val="0"/>
                </a:spcBef>
              </a:pPr>
              <a:r>
                <a:rPr lang="en-US" sz="1400" strike="noStrike" u="none">
                  <a:solidFill>
                    <a:srgbClr val="FFFFFF"/>
                  </a:solidFill>
                  <a:latin typeface="TT Chocolates Bold"/>
                  <a:ea typeface="TT Chocolates Bold"/>
                  <a:cs typeface="TT Chocolates Bold"/>
                  <a:sym typeface="TT Chocolates Bold"/>
                </a:rPr>
                <a:t>02</a:t>
              </a:r>
            </a:p>
          </p:txBody>
        </p:sp>
      </p:grpSp>
      <p:grpSp>
        <p:nvGrpSpPr>
          <p:cNvPr name="Group 13" id="13"/>
          <p:cNvGrpSpPr/>
          <p:nvPr/>
        </p:nvGrpSpPr>
        <p:grpSpPr>
          <a:xfrm rot="0">
            <a:off x="6372298" y="5474512"/>
            <a:ext cx="676853" cy="717191"/>
            <a:chOff x="0" y="0"/>
            <a:chExt cx="812800" cy="861241"/>
          </a:xfrm>
        </p:grpSpPr>
        <p:sp>
          <p:nvSpPr>
            <p:cNvPr name="Freeform 14" id="14"/>
            <p:cNvSpPr/>
            <p:nvPr/>
          </p:nvSpPr>
          <p:spPr>
            <a:xfrm flipH="false" flipV="false" rot="0">
              <a:off x="0" y="0"/>
              <a:ext cx="812800" cy="861241"/>
            </a:xfrm>
            <a:custGeom>
              <a:avLst/>
              <a:gdLst/>
              <a:ahLst/>
              <a:cxnLst/>
              <a:rect r="r" b="b" t="t" l="l"/>
              <a:pathLst>
                <a:path h="861241" w="812800">
                  <a:moveTo>
                    <a:pt x="406400" y="0"/>
                  </a:moveTo>
                  <a:cubicBezTo>
                    <a:pt x="181951" y="0"/>
                    <a:pt x="0" y="192795"/>
                    <a:pt x="0" y="430620"/>
                  </a:cubicBezTo>
                  <a:cubicBezTo>
                    <a:pt x="0" y="668445"/>
                    <a:pt x="181951" y="861241"/>
                    <a:pt x="406400" y="861241"/>
                  </a:cubicBezTo>
                  <a:cubicBezTo>
                    <a:pt x="630849" y="861241"/>
                    <a:pt x="812800" y="668445"/>
                    <a:pt x="812800" y="430620"/>
                  </a:cubicBezTo>
                  <a:cubicBezTo>
                    <a:pt x="812800" y="192795"/>
                    <a:pt x="630849" y="0"/>
                    <a:pt x="406400" y="0"/>
                  </a:cubicBezTo>
                  <a:close/>
                </a:path>
              </a:pathLst>
            </a:custGeom>
            <a:solidFill>
              <a:srgbClr val="231076"/>
            </a:solidFill>
            <a:ln cap="sq">
              <a:noFill/>
              <a:prstDash val="solid"/>
              <a:miter/>
            </a:ln>
          </p:spPr>
        </p:sp>
        <p:sp>
          <p:nvSpPr>
            <p:cNvPr name="TextBox 15" id="15"/>
            <p:cNvSpPr txBox="true"/>
            <p:nvPr/>
          </p:nvSpPr>
          <p:spPr>
            <a:xfrm>
              <a:off x="76200" y="52166"/>
              <a:ext cx="660400" cy="728333"/>
            </a:xfrm>
            <a:prstGeom prst="rect">
              <a:avLst/>
            </a:prstGeom>
          </p:spPr>
          <p:txBody>
            <a:bodyPr anchor="ctr" rtlCol="false" tIns="14861" lIns="14861" bIns="14861" rIns="14861"/>
            <a:lstStyle/>
            <a:p>
              <a:pPr algn="ctr" marL="0" indent="0" lvl="0">
                <a:lnSpc>
                  <a:spcPts val="1960"/>
                </a:lnSpc>
                <a:spcBef>
                  <a:spcPct val="0"/>
                </a:spcBef>
              </a:pPr>
              <a:r>
                <a:rPr lang="en-US" sz="1400" strike="noStrike" u="none">
                  <a:solidFill>
                    <a:srgbClr val="FFFFFF"/>
                  </a:solidFill>
                  <a:latin typeface="TT Chocolates Bold"/>
                  <a:ea typeface="TT Chocolates Bold"/>
                  <a:cs typeface="TT Chocolates Bold"/>
                  <a:sym typeface="TT Chocolates Bold"/>
                </a:rPr>
                <a:t>Step </a:t>
              </a:r>
            </a:p>
            <a:p>
              <a:pPr algn="ctr" marL="0" indent="0" lvl="0">
                <a:lnSpc>
                  <a:spcPts val="1960"/>
                </a:lnSpc>
                <a:spcBef>
                  <a:spcPct val="0"/>
                </a:spcBef>
              </a:pPr>
              <a:r>
                <a:rPr lang="en-US" sz="1400" strike="noStrike" u="none">
                  <a:solidFill>
                    <a:srgbClr val="FFFFFF"/>
                  </a:solidFill>
                  <a:latin typeface="TT Chocolates Bold"/>
                  <a:ea typeface="TT Chocolates Bold"/>
                  <a:cs typeface="TT Chocolates Bold"/>
                  <a:sym typeface="TT Chocolates Bold"/>
                </a:rPr>
                <a:t>03</a:t>
              </a:r>
            </a:p>
          </p:txBody>
        </p:sp>
      </p:grpSp>
      <p:grpSp>
        <p:nvGrpSpPr>
          <p:cNvPr name="Group 16" id="16"/>
          <p:cNvGrpSpPr/>
          <p:nvPr/>
        </p:nvGrpSpPr>
        <p:grpSpPr>
          <a:xfrm rot="0">
            <a:off x="9281754" y="5486993"/>
            <a:ext cx="671862" cy="717191"/>
            <a:chOff x="0" y="0"/>
            <a:chExt cx="812800" cy="867638"/>
          </a:xfrm>
        </p:grpSpPr>
        <p:sp>
          <p:nvSpPr>
            <p:cNvPr name="Freeform 17" id="17"/>
            <p:cNvSpPr/>
            <p:nvPr/>
          </p:nvSpPr>
          <p:spPr>
            <a:xfrm flipH="false" flipV="false" rot="0">
              <a:off x="0" y="0"/>
              <a:ext cx="812800" cy="867638"/>
            </a:xfrm>
            <a:custGeom>
              <a:avLst/>
              <a:gdLst/>
              <a:ahLst/>
              <a:cxnLst/>
              <a:rect r="r" b="b" t="t" l="l"/>
              <a:pathLst>
                <a:path h="867638" w="812800">
                  <a:moveTo>
                    <a:pt x="406400" y="0"/>
                  </a:moveTo>
                  <a:cubicBezTo>
                    <a:pt x="181951" y="0"/>
                    <a:pt x="0" y="194227"/>
                    <a:pt x="0" y="433819"/>
                  </a:cubicBezTo>
                  <a:cubicBezTo>
                    <a:pt x="0" y="673411"/>
                    <a:pt x="181951" y="867638"/>
                    <a:pt x="406400" y="867638"/>
                  </a:cubicBezTo>
                  <a:cubicBezTo>
                    <a:pt x="630849" y="867638"/>
                    <a:pt x="812800" y="673411"/>
                    <a:pt x="812800" y="433819"/>
                  </a:cubicBezTo>
                  <a:cubicBezTo>
                    <a:pt x="812800" y="194227"/>
                    <a:pt x="630849" y="0"/>
                    <a:pt x="406400" y="0"/>
                  </a:cubicBezTo>
                  <a:close/>
                </a:path>
              </a:pathLst>
            </a:custGeom>
            <a:solidFill>
              <a:srgbClr val="231076"/>
            </a:solidFill>
            <a:ln cap="sq">
              <a:noFill/>
              <a:prstDash val="solid"/>
              <a:miter/>
            </a:ln>
          </p:spPr>
        </p:sp>
        <p:sp>
          <p:nvSpPr>
            <p:cNvPr name="TextBox 18" id="18"/>
            <p:cNvSpPr txBox="true"/>
            <p:nvPr/>
          </p:nvSpPr>
          <p:spPr>
            <a:xfrm>
              <a:off x="76200" y="52766"/>
              <a:ext cx="660400" cy="733531"/>
            </a:xfrm>
            <a:prstGeom prst="rect">
              <a:avLst/>
            </a:prstGeom>
          </p:spPr>
          <p:txBody>
            <a:bodyPr anchor="ctr" rtlCol="false" tIns="14861" lIns="14861" bIns="14861" rIns="14861"/>
            <a:lstStyle/>
            <a:p>
              <a:pPr algn="ctr" marL="0" indent="0" lvl="0">
                <a:lnSpc>
                  <a:spcPts val="1960"/>
                </a:lnSpc>
                <a:spcBef>
                  <a:spcPct val="0"/>
                </a:spcBef>
              </a:pPr>
              <a:r>
                <a:rPr lang="en-US" sz="1400" strike="noStrike" u="none">
                  <a:solidFill>
                    <a:srgbClr val="FFFFFF"/>
                  </a:solidFill>
                  <a:latin typeface="TT Chocolates Bold"/>
                  <a:ea typeface="TT Chocolates Bold"/>
                  <a:cs typeface="TT Chocolates Bold"/>
                  <a:sym typeface="TT Chocolates Bold"/>
                </a:rPr>
                <a:t>Step </a:t>
              </a:r>
            </a:p>
            <a:p>
              <a:pPr algn="ctr" marL="0" indent="0" lvl="0">
                <a:lnSpc>
                  <a:spcPts val="1960"/>
                </a:lnSpc>
                <a:spcBef>
                  <a:spcPct val="0"/>
                </a:spcBef>
              </a:pPr>
              <a:r>
                <a:rPr lang="en-US" sz="1400" strike="noStrike" u="none">
                  <a:solidFill>
                    <a:srgbClr val="FFFFFF"/>
                  </a:solidFill>
                  <a:latin typeface="TT Chocolates Bold"/>
                  <a:ea typeface="TT Chocolates Bold"/>
                  <a:cs typeface="TT Chocolates Bold"/>
                  <a:sym typeface="TT Chocolates Bold"/>
                </a:rPr>
                <a:t>04</a:t>
              </a:r>
            </a:p>
          </p:txBody>
        </p:sp>
      </p:grpSp>
      <p:grpSp>
        <p:nvGrpSpPr>
          <p:cNvPr name="Group 19" id="19"/>
          <p:cNvGrpSpPr/>
          <p:nvPr/>
        </p:nvGrpSpPr>
        <p:grpSpPr>
          <a:xfrm rot="0">
            <a:off x="12018275" y="5492806"/>
            <a:ext cx="704089" cy="729672"/>
            <a:chOff x="0" y="0"/>
            <a:chExt cx="812800" cy="842333"/>
          </a:xfrm>
        </p:grpSpPr>
        <p:sp>
          <p:nvSpPr>
            <p:cNvPr name="Freeform 20" id="20"/>
            <p:cNvSpPr/>
            <p:nvPr/>
          </p:nvSpPr>
          <p:spPr>
            <a:xfrm flipH="false" flipV="false" rot="0">
              <a:off x="0" y="0"/>
              <a:ext cx="812800" cy="842333"/>
            </a:xfrm>
            <a:custGeom>
              <a:avLst/>
              <a:gdLst/>
              <a:ahLst/>
              <a:cxnLst/>
              <a:rect r="r" b="b" t="t" l="l"/>
              <a:pathLst>
                <a:path h="842333" w="812800">
                  <a:moveTo>
                    <a:pt x="406400" y="0"/>
                  </a:moveTo>
                  <a:cubicBezTo>
                    <a:pt x="181951" y="0"/>
                    <a:pt x="0" y="188563"/>
                    <a:pt x="0" y="421166"/>
                  </a:cubicBezTo>
                  <a:cubicBezTo>
                    <a:pt x="0" y="653770"/>
                    <a:pt x="181951" y="842333"/>
                    <a:pt x="406400" y="842333"/>
                  </a:cubicBezTo>
                  <a:cubicBezTo>
                    <a:pt x="630849" y="842333"/>
                    <a:pt x="812800" y="653770"/>
                    <a:pt x="812800" y="421166"/>
                  </a:cubicBezTo>
                  <a:cubicBezTo>
                    <a:pt x="812800" y="188563"/>
                    <a:pt x="630849" y="0"/>
                    <a:pt x="406400" y="0"/>
                  </a:cubicBezTo>
                  <a:close/>
                </a:path>
              </a:pathLst>
            </a:custGeom>
            <a:solidFill>
              <a:srgbClr val="231076"/>
            </a:solidFill>
            <a:ln cap="sq">
              <a:noFill/>
              <a:prstDash val="solid"/>
              <a:miter/>
            </a:ln>
          </p:spPr>
        </p:sp>
        <p:sp>
          <p:nvSpPr>
            <p:cNvPr name="TextBox 21" id="21"/>
            <p:cNvSpPr txBox="true"/>
            <p:nvPr/>
          </p:nvSpPr>
          <p:spPr>
            <a:xfrm>
              <a:off x="76200" y="50394"/>
              <a:ext cx="660400" cy="712970"/>
            </a:xfrm>
            <a:prstGeom prst="rect">
              <a:avLst/>
            </a:prstGeom>
          </p:spPr>
          <p:txBody>
            <a:bodyPr anchor="ctr" rtlCol="false" tIns="14861" lIns="14861" bIns="14861" rIns="14861"/>
            <a:lstStyle/>
            <a:p>
              <a:pPr algn="ctr" marL="0" indent="0" lvl="0">
                <a:lnSpc>
                  <a:spcPts val="1960"/>
                </a:lnSpc>
                <a:spcBef>
                  <a:spcPct val="0"/>
                </a:spcBef>
              </a:pPr>
              <a:r>
                <a:rPr lang="en-US" sz="1400" strike="noStrike" u="none">
                  <a:solidFill>
                    <a:srgbClr val="FFFFFF"/>
                  </a:solidFill>
                  <a:latin typeface="TT Chocolates Bold"/>
                  <a:ea typeface="TT Chocolates Bold"/>
                  <a:cs typeface="TT Chocolates Bold"/>
                  <a:sym typeface="TT Chocolates Bold"/>
                </a:rPr>
                <a:t>Step </a:t>
              </a:r>
            </a:p>
            <a:p>
              <a:pPr algn="ctr" marL="0" indent="0" lvl="0">
                <a:lnSpc>
                  <a:spcPts val="1960"/>
                </a:lnSpc>
                <a:spcBef>
                  <a:spcPct val="0"/>
                </a:spcBef>
              </a:pPr>
              <a:r>
                <a:rPr lang="en-US" sz="1400" strike="noStrike" u="none">
                  <a:solidFill>
                    <a:srgbClr val="FFFFFF"/>
                  </a:solidFill>
                  <a:latin typeface="TT Chocolates Bold"/>
                  <a:ea typeface="TT Chocolates Bold"/>
                  <a:cs typeface="TT Chocolates Bold"/>
                  <a:sym typeface="TT Chocolates Bold"/>
                </a:rPr>
                <a:t>05</a:t>
              </a:r>
            </a:p>
          </p:txBody>
        </p:sp>
      </p:grpSp>
      <p:grpSp>
        <p:nvGrpSpPr>
          <p:cNvPr name="Group 22" id="22"/>
          <p:cNvGrpSpPr/>
          <p:nvPr/>
        </p:nvGrpSpPr>
        <p:grpSpPr>
          <a:xfrm rot="0">
            <a:off x="580621" y="2936803"/>
            <a:ext cx="2398636" cy="1863601"/>
            <a:chOff x="0" y="0"/>
            <a:chExt cx="2858584" cy="2220954"/>
          </a:xfrm>
        </p:grpSpPr>
        <p:sp>
          <p:nvSpPr>
            <p:cNvPr name="Freeform 23" id="23"/>
            <p:cNvSpPr/>
            <p:nvPr/>
          </p:nvSpPr>
          <p:spPr>
            <a:xfrm flipH="false" flipV="false" rot="0">
              <a:off x="0" y="0"/>
              <a:ext cx="2858584" cy="2220954"/>
            </a:xfrm>
            <a:custGeom>
              <a:avLst/>
              <a:gdLst/>
              <a:ahLst/>
              <a:cxnLst/>
              <a:rect r="r" b="b" t="t" l="l"/>
              <a:pathLst>
                <a:path h="2220954" w="2858584">
                  <a:moveTo>
                    <a:pt x="38732" y="0"/>
                  </a:moveTo>
                  <a:lnTo>
                    <a:pt x="2819853" y="0"/>
                  </a:lnTo>
                  <a:cubicBezTo>
                    <a:pt x="2841244" y="0"/>
                    <a:pt x="2858584" y="17341"/>
                    <a:pt x="2858584" y="38732"/>
                  </a:cubicBezTo>
                  <a:lnTo>
                    <a:pt x="2858584" y="2182222"/>
                  </a:lnTo>
                  <a:cubicBezTo>
                    <a:pt x="2858584" y="2192494"/>
                    <a:pt x="2854504" y="2202346"/>
                    <a:pt x="2847240" y="2209609"/>
                  </a:cubicBezTo>
                  <a:cubicBezTo>
                    <a:pt x="2839977" y="2216873"/>
                    <a:pt x="2830125" y="2220954"/>
                    <a:pt x="2819853" y="2220954"/>
                  </a:cubicBezTo>
                  <a:lnTo>
                    <a:pt x="38732" y="2220954"/>
                  </a:lnTo>
                  <a:cubicBezTo>
                    <a:pt x="28459" y="2220954"/>
                    <a:pt x="18608" y="2216873"/>
                    <a:pt x="11344" y="2209609"/>
                  </a:cubicBezTo>
                  <a:cubicBezTo>
                    <a:pt x="4081" y="2202346"/>
                    <a:pt x="0" y="2192494"/>
                    <a:pt x="0" y="2182222"/>
                  </a:cubicBezTo>
                  <a:lnTo>
                    <a:pt x="0" y="38732"/>
                  </a:lnTo>
                  <a:cubicBezTo>
                    <a:pt x="0" y="28459"/>
                    <a:pt x="4081" y="18608"/>
                    <a:pt x="11344" y="11344"/>
                  </a:cubicBezTo>
                  <a:cubicBezTo>
                    <a:pt x="18608" y="4081"/>
                    <a:pt x="28459" y="0"/>
                    <a:pt x="38732" y="0"/>
                  </a:cubicBezTo>
                  <a:close/>
                </a:path>
              </a:pathLst>
            </a:custGeom>
            <a:solidFill>
              <a:srgbClr val="DED6F0"/>
            </a:solidFill>
          </p:spPr>
        </p:sp>
        <p:sp>
          <p:nvSpPr>
            <p:cNvPr name="TextBox 24" id="24"/>
            <p:cNvSpPr txBox="true"/>
            <p:nvPr/>
          </p:nvSpPr>
          <p:spPr>
            <a:xfrm>
              <a:off x="0" y="0"/>
              <a:ext cx="2858584" cy="2220954"/>
            </a:xfrm>
            <a:prstGeom prst="rect">
              <a:avLst/>
            </a:prstGeom>
          </p:spPr>
          <p:txBody>
            <a:bodyPr anchor="ctr" rtlCol="false" tIns="14861" lIns="14861" bIns="14861" rIns="14861"/>
            <a:lstStyle/>
            <a:p>
              <a:pPr algn="ctr">
                <a:lnSpc>
                  <a:spcPts val="579"/>
                </a:lnSpc>
              </a:pPr>
            </a:p>
          </p:txBody>
        </p:sp>
      </p:grpSp>
      <p:grpSp>
        <p:nvGrpSpPr>
          <p:cNvPr name="Group 25" id="25"/>
          <p:cNvGrpSpPr/>
          <p:nvPr/>
        </p:nvGrpSpPr>
        <p:grpSpPr>
          <a:xfrm rot="0">
            <a:off x="2534450" y="6813083"/>
            <a:ext cx="2813207" cy="1992770"/>
            <a:chOff x="0" y="0"/>
            <a:chExt cx="3332985" cy="2360962"/>
          </a:xfrm>
        </p:grpSpPr>
        <p:sp>
          <p:nvSpPr>
            <p:cNvPr name="Freeform 26" id="26"/>
            <p:cNvSpPr/>
            <p:nvPr/>
          </p:nvSpPr>
          <p:spPr>
            <a:xfrm flipH="false" flipV="false" rot="0">
              <a:off x="0" y="0"/>
              <a:ext cx="3332985" cy="2360962"/>
            </a:xfrm>
            <a:custGeom>
              <a:avLst/>
              <a:gdLst/>
              <a:ahLst/>
              <a:cxnLst/>
              <a:rect r="r" b="b" t="t" l="l"/>
              <a:pathLst>
                <a:path h="2360962" w="3332985">
                  <a:moveTo>
                    <a:pt x="33024" y="0"/>
                  </a:moveTo>
                  <a:lnTo>
                    <a:pt x="3299961" y="0"/>
                  </a:lnTo>
                  <a:cubicBezTo>
                    <a:pt x="3318200" y="0"/>
                    <a:pt x="3332985" y="14785"/>
                    <a:pt x="3332985" y="33024"/>
                  </a:cubicBezTo>
                  <a:lnTo>
                    <a:pt x="3332985" y="2327938"/>
                  </a:lnTo>
                  <a:cubicBezTo>
                    <a:pt x="3332985" y="2346176"/>
                    <a:pt x="3318200" y="2360962"/>
                    <a:pt x="3299961" y="2360962"/>
                  </a:cubicBezTo>
                  <a:lnTo>
                    <a:pt x="33024" y="2360962"/>
                  </a:lnTo>
                  <a:cubicBezTo>
                    <a:pt x="14785" y="2360962"/>
                    <a:pt x="0" y="2346176"/>
                    <a:pt x="0" y="2327938"/>
                  </a:cubicBezTo>
                  <a:lnTo>
                    <a:pt x="0" y="33024"/>
                  </a:lnTo>
                  <a:cubicBezTo>
                    <a:pt x="0" y="14785"/>
                    <a:pt x="14785" y="0"/>
                    <a:pt x="33024" y="0"/>
                  </a:cubicBezTo>
                  <a:close/>
                </a:path>
              </a:pathLst>
            </a:custGeom>
            <a:solidFill>
              <a:srgbClr val="DED6F0"/>
            </a:solidFill>
          </p:spPr>
        </p:sp>
        <p:sp>
          <p:nvSpPr>
            <p:cNvPr name="TextBox 27" id="27"/>
            <p:cNvSpPr txBox="true"/>
            <p:nvPr/>
          </p:nvSpPr>
          <p:spPr>
            <a:xfrm>
              <a:off x="0" y="0"/>
              <a:ext cx="3332985" cy="2360962"/>
            </a:xfrm>
            <a:prstGeom prst="rect">
              <a:avLst/>
            </a:prstGeom>
          </p:spPr>
          <p:txBody>
            <a:bodyPr anchor="ctr" rtlCol="false" tIns="14861" lIns="14861" bIns="14861" rIns="14861"/>
            <a:lstStyle/>
            <a:p>
              <a:pPr algn="ctr">
                <a:lnSpc>
                  <a:spcPts val="579"/>
                </a:lnSpc>
              </a:pPr>
            </a:p>
          </p:txBody>
        </p:sp>
      </p:grpSp>
      <p:grpSp>
        <p:nvGrpSpPr>
          <p:cNvPr name="Group 28" id="28"/>
          <p:cNvGrpSpPr/>
          <p:nvPr/>
        </p:nvGrpSpPr>
        <p:grpSpPr>
          <a:xfrm rot="0">
            <a:off x="5419402" y="2894286"/>
            <a:ext cx="2582644" cy="1863601"/>
            <a:chOff x="0" y="0"/>
            <a:chExt cx="2991106" cy="2158341"/>
          </a:xfrm>
        </p:grpSpPr>
        <p:sp>
          <p:nvSpPr>
            <p:cNvPr name="Freeform 29" id="29"/>
            <p:cNvSpPr/>
            <p:nvPr/>
          </p:nvSpPr>
          <p:spPr>
            <a:xfrm flipH="false" flipV="false" rot="0">
              <a:off x="0" y="0"/>
              <a:ext cx="2991106" cy="2158341"/>
            </a:xfrm>
            <a:custGeom>
              <a:avLst/>
              <a:gdLst/>
              <a:ahLst/>
              <a:cxnLst/>
              <a:rect r="r" b="b" t="t" l="l"/>
              <a:pathLst>
                <a:path h="2158341" w="2991106">
                  <a:moveTo>
                    <a:pt x="35972" y="0"/>
                  </a:moveTo>
                  <a:lnTo>
                    <a:pt x="2955134" y="0"/>
                  </a:lnTo>
                  <a:cubicBezTo>
                    <a:pt x="2975000" y="0"/>
                    <a:pt x="2991106" y="16105"/>
                    <a:pt x="2991106" y="35972"/>
                  </a:cubicBezTo>
                  <a:lnTo>
                    <a:pt x="2991106" y="2122369"/>
                  </a:lnTo>
                  <a:cubicBezTo>
                    <a:pt x="2991106" y="2131909"/>
                    <a:pt x="2987316" y="2141059"/>
                    <a:pt x="2980570" y="2147805"/>
                  </a:cubicBezTo>
                  <a:cubicBezTo>
                    <a:pt x="2973824" y="2154551"/>
                    <a:pt x="2964674" y="2158341"/>
                    <a:pt x="2955134" y="2158341"/>
                  </a:cubicBezTo>
                  <a:lnTo>
                    <a:pt x="35972" y="2158341"/>
                  </a:lnTo>
                  <a:cubicBezTo>
                    <a:pt x="16105" y="2158341"/>
                    <a:pt x="0" y="2142236"/>
                    <a:pt x="0" y="2122369"/>
                  </a:cubicBezTo>
                  <a:lnTo>
                    <a:pt x="0" y="35972"/>
                  </a:lnTo>
                  <a:cubicBezTo>
                    <a:pt x="0" y="16105"/>
                    <a:pt x="16105" y="0"/>
                    <a:pt x="35972" y="0"/>
                  </a:cubicBezTo>
                  <a:close/>
                </a:path>
              </a:pathLst>
            </a:custGeom>
            <a:solidFill>
              <a:srgbClr val="DED6F0"/>
            </a:solidFill>
          </p:spPr>
        </p:sp>
        <p:sp>
          <p:nvSpPr>
            <p:cNvPr name="TextBox 30" id="30"/>
            <p:cNvSpPr txBox="true"/>
            <p:nvPr/>
          </p:nvSpPr>
          <p:spPr>
            <a:xfrm>
              <a:off x="0" y="0"/>
              <a:ext cx="2991106" cy="2158341"/>
            </a:xfrm>
            <a:prstGeom prst="rect">
              <a:avLst/>
            </a:prstGeom>
          </p:spPr>
          <p:txBody>
            <a:bodyPr anchor="ctr" rtlCol="false" tIns="14861" lIns="14861" bIns="14861" rIns="14861"/>
            <a:lstStyle/>
            <a:p>
              <a:pPr algn="ctr">
                <a:lnSpc>
                  <a:spcPts val="579"/>
                </a:lnSpc>
              </a:pPr>
            </a:p>
          </p:txBody>
        </p:sp>
      </p:grpSp>
      <p:grpSp>
        <p:nvGrpSpPr>
          <p:cNvPr name="Group 31" id="31"/>
          <p:cNvGrpSpPr/>
          <p:nvPr/>
        </p:nvGrpSpPr>
        <p:grpSpPr>
          <a:xfrm rot="0">
            <a:off x="8237532" y="6805847"/>
            <a:ext cx="2760305" cy="1962266"/>
            <a:chOff x="0" y="0"/>
            <a:chExt cx="3179235" cy="2260078"/>
          </a:xfrm>
        </p:grpSpPr>
        <p:sp>
          <p:nvSpPr>
            <p:cNvPr name="Freeform 32" id="32"/>
            <p:cNvSpPr/>
            <p:nvPr/>
          </p:nvSpPr>
          <p:spPr>
            <a:xfrm flipH="false" flipV="false" rot="0">
              <a:off x="0" y="0"/>
              <a:ext cx="3179235" cy="2260078"/>
            </a:xfrm>
            <a:custGeom>
              <a:avLst/>
              <a:gdLst/>
              <a:ahLst/>
              <a:cxnLst/>
              <a:rect r="r" b="b" t="t" l="l"/>
              <a:pathLst>
                <a:path h="2260078" w="3179235">
                  <a:moveTo>
                    <a:pt x="33657" y="0"/>
                  </a:moveTo>
                  <a:lnTo>
                    <a:pt x="3145578" y="0"/>
                  </a:lnTo>
                  <a:cubicBezTo>
                    <a:pt x="3164166" y="0"/>
                    <a:pt x="3179235" y="15069"/>
                    <a:pt x="3179235" y="33657"/>
                  </a:cubicBezTo>
                  <a:lnTo>
                    <a:pt x="3179235" y="2226421"/>
                  </a:lnTo>
                  <a:cubicBezTo>
                    <a:pt x="3179235" y="2245010"/>
                    <a:pt x="3164166" y="2260078"/>
                    <a:pt x="3145578" y="2260078"/>
                  </a:cubicBezTo>
                  <a:lnTo>
                    <a:pt x="33657" y="2260078"/>
                  </a:lnTo>
                  <a:cubicBezTo>
                    <a:pt x="15069" y="2260078"/>
                    <a:pt x="0" y="2245010"/>
                    <a:pt x="0" y="2226421"/>
                  </a:cubicBezTo>
                  <a:lnTo>
                    <a:pt x="0" y="33657"/>
                  </a:lnTo>
                  <a:cubicBezTo>
                    <a:pt x="0" y="15069"/>
                    <a:pt x="15069" y="0"/>
                    <a:pt x="33657" y="0"/>
                  </a:cubicBezTo>
                  <a:close/>
                </a:path>
              </a:pathLst>
            </a:custGeom>
            <a:solidFill>
              <a:srgbClr val="DED6F0"/>
            </a:solidFill>
          </p:spPr>
        </p:sp>
        <p:sp>
          <p:nvSpPr>
            <p:cNvPr name="TextBox 33" id="33"/>
            <p:cNvSpPr txBox="true"/>
            <p:nvPr/>
          </p:nvSpPr>
          <p:spPr>
            <a:xfrm>
              <a:off x="0" y="0"/>
              <a:ext cx="3179235" cy="2260078"/>
            </a:xfrm>
            <a:prstGeom prst="rect">
              <a:avLst/>
            </a:prstGeom>
          </p:spPr>
          <p:txBody>
            <a:bodyPr anchor="ctr" rtlCol="false" tIns="14861" lIns="14861" bIns="14861" rIns="14861"/>
            <a:lstStyle/>
            <a:p>
              <a:pPr algn="ctr">
                <a:lnSpc>
                  <a:spcPts val="579"/>
                </a:lnSpc>
              </a:pPr>
            </a:p>
          </p:txBody>
        </p:sp>
      </p:grpSp>
      <p:grpSp>
        <p:nvGrpSpPr>
          <p:cNvPr name="Group 34" id="34"/>
          <p:cNvGrpSpPr/>
          <p:nvPr/>
        </p:nvGrpSpPr>
        <p:grpSpPr>
          <a:xfrm rot="0">
            <a:off x="10999274" y="2937029"/>
            <a:ext cx="2704760" cy="1919243"/>
            <a:chOff x="0" y="0"/>
            <a:chExt cx="3451922" cy="2449414"/>
          </a:xfrm>
        </p:grpSpPr>
        <p:sp>
          <p:nvSpPr>
            <p:cNvPr name="Freeform 35" id="35"/>
            <p:cNvSpPr/>
            <p:nvPr/>
          </p:nvSpPr>
          <p:spPr>
            <a:xfrm flipH="false" flipV="false" rot="0">
              <a:off x="0" y="0"/>
              <a:ext cx="3451922" cy="2449414"/>
            </a:xfrm>
            <a:custGeom>
              <a:avLst/>
              <a:gdLst/>
              <a:ahLst/>
              <a:cxnLst/>
              <a:rect r="r" b="b" t="t" l="l"/>
              <a:pathLst>
                <a:path h="2449414" w="3451922">
                  <a:moveTo>
                    <a:pt x="34348" y="0"/>
                  </a:moveTo>
                  <a:lnTo>
                    <a:pt x="3417574" y="0"/>
                  </a:lnTo>
                  <a:cubicBezTo>
                    <a:pt x="3436544" y="0"/>
                    <a:pt x="3451922" y="15378"/>
                    <a:pt x="3451922" y="34348"/>
                  </a:cubicBezTo>
                  <a:lnTo>
                    <a:pt x="3451922" y="2415066"/>
                  </a:lnTo>
                  <a:cubicBezTo>
                    <a:pt x="3451922" y="2434036"/>
                    <a:pt x="3436544" y="2449414"/>
                    <a:pt x="3417574" y="2449414"/>
                  </a:cubicBezTo>
                  <a:lnTo>
                    <a:pt x="34348" y="2449414"/>
                  </a:lnTo>
                  <a:cubicBezTo>
                    <a:pt x="15378" y="2449414"/>
                    <a:pt x="0" y="2434036"/>
                    <a:pt x="0" y="2415066"/>
                  </a:cubicBezTo>
                  <a:lnTo>
                    <a:pt x="0" y="34348"/>
                  </a:lnTo>
                  <a:cubicBezTo>
                    <a:pt x="0" y="15378"/>
                    <a:pt x="15378" y="0"/>
                    <a:pt x="34348" y="0"/>
                  </a:cubicBezTo>
                  <a:close/>
                </a:path>
              </a:pathLst>
            </a:custGeom>
            <a:solidFill>
              <a:srgbClr val="DED6F0"/>
            </a:solidFill>
          </p:spPr>
        </p:sp>
        <p:sp>
          <p:nvSpPr>
            <p:cNvPr name="TextBox 36" id="36"/>
            <p:cNvSpPr txBox="true"/>
            <p:nvPr/>
          </p:nvSpPr>
          <p:spPr>
            <a:xfrm>
              <a:off x="0" y="0"/>
              <a:ext cx="3451922" cy="2449414"/>
            </a:xfrm>
            <a:prstGeom prst="rect">
              <a:avLst/>
            </a:prstGeom>
          </p:spPr>
          <p:txBody>
            <a:bodyPr anchor="ctr" rtlCol="false" tIns="14861" lIns="14861" bIns="14861" rIns="14861"/>
            <a:lstStyle/>
            <a:p>
              <a:pPr algn="ctr">
                <a:lnSpc>
                  <a:spcPts val="579"/>
                </a:lnSpc>
              </a:pPr>
            </a:p>
          </p:txBody>
        </p:sp>
      </p:grpSp>
      <p:sp>
        <p:nvSpPr>
          <p:cNvPr name="AutoShape 37" id="37"/>
          <p:cNvSpPr/>
          <p:nvPr/>
        </p:nvSpPr>
        <p:spPr>
          <a:xfrm>
            <a:off x="1779939" y="4800403"/>
            <a:ext cx="0" cy="686364"/>
          </a:xfrm>
          <a:prstGeom prst="line">
            <a:avLst/>
          </a:prstGeom>
          <a:ln cap="flat" w="19050">
            <a:solidFill>
              <a:srgbClr val="000000"/>
            </a:solidFill>
            <a:prstDash val="lgDash"/>
            <a:headEnd type="none" len="sm" w="sm"/>
            <a:tailEnd type="none" len="sm" w="sm"/>
          </a:ln>
        </p:spPr>
      </p:sp>
      <p:sp>
        <p:nvSpPr>
          <p:cNvPr name="AutoShape 38" id="38"/>
          <p:cNvSpPr/>
          <p:nvPr/>
        </p:nvSpPr>
        <p:spPr>
          <a:xfrm flipH="true">
            <a:off x="3941053" y="6212902"/>
            <a:ext cx="7612" cy="600182"/>
          </a:xfrm>
          <a:prstGeom prst="line">
            <a:avLst/>
          </a:prstGeom>
          <a:ln cap="flat" w="28575">
            <a:solidFill>
              <a:srgbClr val="000000"/>
            </a:solidFill>
            <a:prstDash val="lgDash"/>
            <a:headEnd type="none" len="sm" w="sm"/>
            <a:tailEnd type="none" len="sm" w="sm"/>
          </a:ln>
        </p:spPr>
      </p:sp>
      <p:sp>
        <p:nvSpPr>
          <p:cNvPr name="AutoShape 39" id="39"/>
          <p:cNvSpPr/>
          <p:nvPr/>
        </p:nvSpPr>
        <p:spPr>
          <a:xfrm>
            <a:off x="6710724" y="4757887"/>
            <a:ext cx="0" cy="716625"/>
          </a:xfrm>
          <a:prstGeom prst="line">
            <a:avLst/>
          </a:prstGeom>
          <a:ln cap="flat" w="19050">
            <a:solidFill>
              <a:srgbClr val="000000"/>
            </a:solidFill>
            <a:prstDash val="lgDash"/>
            <a:headEnd type="none" len="sm" w="sm"/>
            <a:tailEnd type="none" len="sm" w="sm"/>
          </a:ln>
        </p:spPr>
      </p:sp>
      <p:sp>
        <p:nvSpPr>
          <p:cNvPr name="AutoShape 40" id="40"/>
          <p:cNvSpPr/>
          <p:nvPr/>
        </p:nvSpPr>
        <p:spPr>
          <a:xfrm>
            <a:off x="9617685" y="6204185"/>
            <a:ext cx="0" cy="601662"/>
          </a:xfrm>
          <a:prstGeom prst="line">
            <a:avLst/>
          </a:prstGeom>
          <a:ln cap="flat" w="28575">
            <a:solidFill>
              <a:srgbClr val="000000"/>
            </a:solidFill>
            <a:prstDash val="lgDash"/>
            <a:headEnd type="none" len="sm" w="sm"/>
            <a:tailEnd type="none" len="sm" w="sm"/>
          </a:ln>
        </p:spPr>
      </p:sp>
      <p:sp>
        <p:nvSpPr>
          <p:cNvPr name="AutoShape 41" id="41"/>
          <p:cNvSpPr/>
          <p:nvPr/>
        </p:nvSpPr>
        <p:spPr>
          <a:xfrm>
            <a:off x="12351654" y="4856272"/>
            <a:ext cx="18666" cy="636535"/>
          </a:xfrm>
          <a:prstGeom prst="line">
            <a:avLst/>
          </a:prstGeom>
          <a:ln cap="flat" w="19050">
            <a:solidFill>
              <a:srgbClr val="000000"/>
            </a:solidFill>
            <a:prstDash val="lgDash"/>
            <a:headEnd type="none" len="sm" w="sm"/>
            <a:tailEnd type="none" len="sm" w="sm"/>
          </a:ln>
        </p:spPr>
      </p:sp>
      <p:sp>
        <p:nvSpPr>
          <p:cNvPr name="Freeform 42" id="42"/>
          <p:cNvSpPr/>
          <p:nvPr/>
        </p:nvSpPr>
        <p:spPr>
          <a:xfrm flipH="false" flipV="false" rot="0">
            <a:off x="958951" y="3356728"/>
            <a:ext cx="1106080" cy="80442"/>
          </a:xfrm>
          <a:custGeom>
            <a:avLst/>
            <a:gdLst/>
            <a:ahLst/>
            <a:cxnLst/>
            <a:rect r="r" b="b" t="t" l="l"/>
            <a:pathLst>
              <a:path h="80442" w="1106080">
                <a:moveTo>
                  <a:pt x="0" y="0"/>
                </a:moveTo>
                <a:lnTo>
                  <a:pt x="1106080" y="0"/>
                </a:lnTo>
                <a:lnTo>
                  <a:pt x="1106080" y="80442"/>
                </a:lnTo>
                <a:lnTo>
                  <a:pt x="0" y="8044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3" id="43"/>
          <p:cNvSpPr/>
          <p:nvPr/>
        </p:nvSpPr>
        <p:spPr>
          <a:xfrm flipH="false" flipV="false" rot="0">
            <a:off x="3395625" y="7317459"/>
            <a:ext cx="1106080" cy="80442"/>
          </a:xfrm>
          <a:custGeom>
            <a:avLst/>
            <a:gdLst/>
            <a:ahLst/>
            <a:cxnLst/>
            <a:rect r="r" b="b" t="t" l="l"/>
            <a:pathLst>
              <a:path h="80442" w="1106080">
                <a:moveTo>
                  <a:pt x="0" y="0"/>
                </a:moveTo>
                <a:lnTo>
                  <a:pt x="1106080" y="0"/>
                </a:lnTo>
                <a:lnTo>
                  <a:pt x="1106080" y="80442"/>
                </a:lnTo>
                <a:lnTo>
                  <a:pt x="0" y="8044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4" id="44"/>
          <p:cNvGrpSpPr/>
          <p:nvPr/>
        </p:nvGrpSpPr>
        <p:grpSpPr>
          <a:xfrm rot="0">
            <a:off x="702715" y="8036486"/>
            <a:ext cx="1559043" cy="598526"/>
            <a:chOff x="0" y="0"/>
            <a:chExt cx="410612" cy="157636"/>
          </a:xfrm>
        </p:grpSpPr>
        <p:sp>
          <p:nvSpPr>
            <p:cNvPr name="Freeform 45" id="45"/>
            <p:cNvSpPr/>
            <p:nvPr/>
          </p:nvSpPr>
          <p:spPr>
            <a:xfrm flipH="false" flipV="false" rot="0">
              <a:off x="0" y="0"/>
              <a:ext cx="410612" cy="157636"/>
            </a:xfrm>
            <a:custGeom>
              <a:avLst/>
              <a:gdLst/>
              <a:ahLst/>
              <a:cxnLst/>
              <a:rect r="r" b="b" t="t" l="l"/>
              <a:pathLst>
                <a:path h="157636" w="410612">
                  <a:moveTo>
                    <a:pt x="0" y="0"/>
                  </a:moveTo>
                  <a:lnTo>
                    <a:pt x="410612" y="0"/>
                  </a:lnTo>
                  <a:lnTo>
                    <a:pt x="410612" y="157636"/>
                  </a:lnTo>
                  <a:lnTo>
                    <a:pt x="0" y="157636"/>
                  </a:lnTo>
                  <a:close/>
                </a:path>
              </a:pathLst>
            </a:custGeom>
            <a:solidFill>
              <a:srgbClr val="231076"/>
            </a:solidFill>
          </p:spPr>
        </p:sp>
        <p:sp>
          <p:nvSpPr>
            <p:cNvPr name="TextBox 46" id="46"/>
            <p:cNvSpPr txBox="true"/>
            <p:nvPr/>
          </p:nvSpPr>
          <p:spPr>
            <a:xfrm>
              <a:off x="0" y="-28575"/>
              <a:ext cx="410612" cy="186211"/>
            </a:xfrm>
            <a:prstGeom prst="rect">
              <a:avLst/>
            </a:prstGeom>
          </p:spPr>
          <p:txBody>
            <a:bodyPr anchor="ctr" rtlCol="false" tIns="50800" lIns="50800" bIns="50800" rIns="50800"/>
            <a:lstStyle/>
            <a:p>
              <a:pPr algn="l">
                <a:lnSpc>
                  <a:spcPts val="1960"/>
                </a:lnSpc>
              </a:pPr>
              <a:r>
                <a:rPr lang="en-US" sz="1400">
                  <a:solidFill>
                    <a:srgbClr val="FFFFFF"/>
                  </a:solidFill>
                  <a:latin typeface="TT Chocolates Bold"/>
                  <a:ea typeface="TT Chocolates Bold"/>
                  <a:cs typeface="TT Chocolates Bold"/>
                  <a:sym typeface="TT Chocolates Bold"/>
                </a:rPr>
                <a:t>standard value of bioactivity is IC50</a:t>
              </a:r>
            </a:p>
          </p:txBody>
        </p:sp>
      </p:grpSp>
      <p:sp>
        <p:nvSpPr>
          <p:cNvPr name="TextBox 47" id="47"/>
          <p:cNvSpPr txBox="true"/>
          <p:nvPr/>
        </p:nvSpPr>
        <p:spPr>
          <a:xfrm rot="0">
            <a:off x="2929326" y="7046646"/>
            <a:ext cx="2038678" cy="270813"/>
          </a:xfrm>
          <a:prstGeom prst="rect">
            <a:avLst/>
          </a:prstGeom>
        </p:spPr>
        <p:txBody>
          <a:bodyPr anchor="t" rtlCol="false" tIns="0" lIns="0" bIns="0" rIns="0">
            <a:spAutoFit/>
          </a:bodyPr>
          <a:lstStyle/>
          <a:p>
            <a:pPr algn="ctr">
              <a:lnSpc>
                <a:spcPts val="2398"/>
              </a:lnSpc>
            </a:pPr>
            <a:r>
              <a:rPr lang="en-US" sz="1713">
                <a:solidFill>
                  <a:srgbClr val="000001"/>
                </a:solidFill>
                <a:latin typeface="Canva Sans Bold"/>
                <a:ea typeface="Canva Sans Bold"/>
                <a:cs typeface="Canva Sans Bold"/>
                <a:sym typeface="Canva Sans Bold"/>
              </a:rPr>
              <a:t>Gamma secreatse</a:t>
            </a:r>
          </a:p>
        </p:txBody>
      </p:sp>
      <p:sp>
        <p:nvSpPr>
          <p:cNvPr name="AutoShape 48" id="48"/>
          <p:cNvSpPr/>
          <p:nvPr/>
        </p:nvSpPr>
        <p:spPr>
          <a:xfrm flipH="true">
            <a:off x="10147097" y="3252063"/>
            <a:ext cx="794418" cy="580860"/>
          </a:xfrm>
          <a:prstGeom prst="line">
            <a:avLst/>
          </a:prstGeom>
          <a:ln cap="flat" w="19050">
            <a:solidFill>
              <a:srgbClr val="000000"/>
            </a:solidFill>
            <a:prstDash val="solid"/>
            <a:headEnd type="none" len="sm" w="sm"/>
            <a:tailEnd type="arrow" len="sm" w="med"/>
          </a:ln>
        </p:spPr>
      </p:sp>
      <p:sp>
        <p:nvSpPr>
          <p:cNvPr name="TextBox 49" id="49"/>
          <p:cNvSpPr txBox="true"/>
          <p:nvPr/>
        </p:nvSpPr>
        <p:spPr>
          <a:xfrm rot="0">
            <a:off x="8635029" y="7664315"/>
            <a:ext cx="1965311" cy="872265"/>
          </a:xfrm>
          <a:prstGeom prst="rect">
            <a:avLst/>
          </a:prstGeom>
        </p:spPr>
        <p:txBody>
          <a:bodyPr anchor="t" rtlCol="false" tIns="0" lIns="0" bIns="0" rIns="0">
            <a:spAutoFit/>
          </a:bodyPr>
          <a:lstStyle/>
          <a:p>
            <a:pPr algn="l" marL="277183" indent="-138592" lvl="1">
              <a:lnSpc>
                <a:spcPts val="1797"/>
              </a:lnSpc>
              <a:buFont typeface="Arial"/>
              <a:buChar char="•"/>
            </a:pPr>
            <a:r>
              <a:rPr lang="en-US" sz="1283">
                <a:solidFill>
                  <a:srgbClr val="000001"/>
                </a:solidFill>
                <a:latin typeface="Canva Sans"/>
                <a:ea typeface="Canva Sans"/>
                <a:cs typeface="Canva Sans"/>
                <a:sym typeface="Canva Sans"/>
              </a:rPr>
              <a:t>Canonical Smiles</a:t>
            </a:r>
          </a:p>
          <a:p>
            <a:pPr algn="l" marL="277183" indent="-138592" lvl="1">
              <a:lnSpc>
                <a:spcPts val="1797"/>
              </a:lnSpc>
              <a:buFont typeface="Arial"/>
              <a:buChar char="•"/>
            </a:pPr>
            <a:r>
              <a:rPr lang="en-US" sz="1283">
                <a:solidFill>
                  <a:srgbClr val="000001"/>
                </a:solidFill>
                <a:latin typeface="Canva Sans"/>
                <a:ea typeface="Canva Sans"/>
                <a:cs typeface="Canva Sans"/>
                <a:sym typeface="Canva Sans"/>
              </a:rPr>
              <a:t>Standard value</a:t>
            </a:r>
          </a:p>
          <a:p>
            <a:pPr algn="l" marL="277183" indent="-138592" lvl="1">
              <a:lnSpc>
                <a:spcPts val="1797"/>
              </a:lnSpc>
              <a:buFont typeface="Arial"/>
              <a:buChar char="•"/>
            </a:pPr>
            <a:r>
              <a:rPr lang="en-US" sz="1283">
                <a:solidFill>
                  <a:srgbClr val="000001"/>
                </a:solidFill>
                <a:latin typeface="Canva Sans"/>
                <a:ea typeface="Canva Sans"/>
                <a:cs typeface="Canva Sans"/>
                <a:sym typeface="Canva Sans"/>
              </a:rPr>
              <a:t>Bioactivity class</a:t>
            </a:r>
          </a:p>
          <a:p>
            <a:pPr algn="l" marL="277183" indent="-138592" lvl="1">
              <a:lnSpc>
                <a:spcPts val="1797"/>
              </a:lnSpc>
              <a:buFont typeface="Arial"/>
              <a:buChar char="•"/>
            </a:pPr>
            <a:r>
              <a:rPr lang="en-US" sz="1283">
                <a:solidFill>
                  <a:srgbClr val="000001"/>
                </a:solidFill>
                <a:latin typeface="Canva Sans"/>
                <a:ea typeface="Canva Sans"/>
                <a:cs typeface="Canva Sans"/>
                <a:sym typeface="Canva Sans"/>
              </a:rPr>
              <a:t>Chembl_molecule_id </a:t>
            </a:r>
          </a:p>
        </p:txBody>
      </p:sp>
      <p:sp>
        <p:nvSpPr>
          <p:cNvPr name="TextBox 50" id="50"/>
          <p:cNvSpPr txBox="true"/>
          <p:nvPr/>
        </p:nvSpPr>
        <p:spPr>
          <a:xfrm rot="0">
            <a:off x="8250392" y="6875687"/>
            <a:ext cx="2850689" cy="898522"/>
          </a:xfrm>
          <a:prstGeom prst="rect">
            <a:avLst/>
          </a:prstGeom>
        </p:spPr>
        <p:txBody>
          <a:bodyPr anchor="t" rtlCol="false" tIns="0" lIns="0" bIns="0" rIns="0">
            <a:spAutoFit/>
          </a:bodyPr>
          <a:lstStyle/>
          <a:p>
            <a:pPr algn="ctr">
              <a:lnSpc>
                <a:spcPts val="2450"/>
              </a:lnSpc>
            </a:pPr>
            <a:r>
              <a:rPr lang="en-US" sz="1750">
                <a:solidFill>
                  <a:srgbClr val="000001"/>
                </a:solidFill>
                <a:latin typeface="Canva Sans Bold"/>
                <a:ea typeface="Canva Sans Bold"/>
                <a:cs typeface="Canva Sans Bold"/>
                <a:sym typeface="Canva Sans Bold"/>
              </a:rPr>
              <a:t>Selection of bioactivity</a:t>
            </a:r>
            <a:r>
              <a:rPr lang="en-US" sz="1750">
                <a:solidFill>
                  <a:srgbClr val="000001"/>
                </a:solidFill>
                <a:latin typeface="Canva Sans Bold"/>
                <a:ea typeface="Canva Sans Bold"/>
                <a:cs typeface="Canva Sans Bold"/>
                <a:sym typeface="Canva Sans Bold"/>
              </a:rPr>
              <a:t> </a:t>
            </a:r>
          </a:p>
          <a:p>
            <a:pPr algn="ctr">
              <a:lnSpc>
                <a:spcPts val="2450"/>
              </a:lnSpc>
            </a:pPr>
            <a:r>
              <a:rPr lang="en-US" sz="1750">
                <a:solidFill>
                  <a:srgbClr val="000001"/>
                </a:solidFill>
                <a:latin typeface="Canva Sans Bold"/>
                <a:ea typeface="Canva Sans Bold"/>
                <a:cs typeface="Canva Sans Bold"/>
                <a:sym typeface="Canva Sans Bold"/>
              </a:rPr>
              <a:t>features</a:t>
            </a:r>
          </a:p>
          <a:p>
            <a:pPr algn="ctr">
              <a:lnSpc>
                <a:spcPts val="2450"/>
              </a:lnSpc>
            </a:pPr>
          </a:p>
        </p:txBody>
      </p:sp>
      <p:sp>
        <p:nvSpPr>
          <p:cNvPr name="Freeform 51" id="51"/>
          <p:cNvSpPr/>
          <p:nvPr/>
        </p:nvSpPr>
        <p:spPr>
          <a:xfrm flipH="false" flipV="false" rot="0">
            <a:off x="5819258" y="3350499"/>
            <a:ext cx="1607544" cy="116912"/>
          </a:xfrm>
          <a:custGeom>
            <a:avLst/>
            <a:gdLst/>
            <a:ahLst/>
            <a:cxnLst/>
            <a:rect r="r" b="b" t="t" l="l"/>
            <a:pathLst>
              <a:path h="116912" w="1607544">
                <a:moveTo>
                  <a:pt x="0" y="0"/>
                </a:moveTo>
                <a:lnTo>
                  <a:pt x="1607543" y="0"/>
                </a:lnTo>
                <a:lnTo>
                  <a:pt x="1607543" y="116912"/>
                </a:lnTo>
                <a:lnTo>
                  <a:pt x="0" y="11691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2" id="52"/>
          <p:cNvSpPr/>
          <p:nvPr/>
        </p:nvSpPr>
        <p:spPr>
          <a:xfrm flipH="false" flipV="false" rot="0">
            <a:off x="8813913" y="7425924"/>
            <a:ext cx="1607544" cy="116912"/>
          </a:xfrm>
          <a:custGeom>
            <a:avLst/>
            <a:gdLst/>
            <a:ahLst/>
            <a:cxnLst/>
            <a:rect r="r" b="b" t="t" l="l"/>
            <a:pathLst>
              <a:path h="116912" w="1607544">
                <a:moveTo>
                  <a:pt x="0" y="0"/>
                </a:moveTo>
                <a:lnTo>
                  <a:pt x="1607543" y="0"/>
                </a:lnTo>
                <a:lnTo>
                  <a:pt x="1607543" y="116913"/>
                </a:lnTo>
                <a:lnTo>
                  <a:pt x="0" y="11691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53" id="53"/>
          <p:cNvSpPr txBox="true"/>
          <p:nvPr/>
        </p:nvSpPr>
        <p:spPr>
          <a:xfrm rot="0">
            <a:off x="11399324" y="2998724"/>
            <a:ext cx="2058764" cy="271134"/>
          </a:xfrm>
          <a:prstGeom prst="rect">
            <a:avLst/>
          </a:prstGeom>
        </p:spPr>
        <p:txBody>
          <a:bodyPr anchor="t" rtlCol="false" tIns="0" lIns="0" bIns="0" rIns="0">
            <a:spAutoFit/>
          </a:bodyPr>
          <a:lstStyle/>
          <a:p>
            <a:pPr algn="l">
              <a:lnSpc>
                <a:spcPts val="2282"/>
              </a:lnSpc>
            </a:pPr>
            <a:r>
              <a:rPr lang="en-US" sz="1630">
                <a:solidFill>
                  <a:srgbClr val="000001"/>
                </a:solidFill>
                <a:latin typeface="Canva Sans Bold"/>
                <a:ea typeface="Canva Sans Bold"/>
                <a:cs typeface="Canva Sans Bold"/>
                <a:sym typeface="Canva Sans Bold"/>
              </a:rPr>
              <a:t>Lipinski Descriptor</a:t>
            </a:r>
          </a:p>
        </p:txBody>
      </p:sp>
      <p:sp>
        <p:nvSpPr>
          <p:cNvPr name="Freeform 54" id="54"/>
          <p:cNvSpPr/>
          <p:nvPr/>
        </p:nvSpPr>
        <p:spPr>
          <a:xfrm flipH="false" flipV="false" rot="0">
            <a:off x="11547882" y="3263884"/>
            <a:ext cx="1607544" cy="116912"/>
          </a:xfrm>
          <a:custGeom>
            <a:avLst/>
            <a:gdLst/>
            <a:ahLst/>
            <a:cxnLst/>
            <a:rect r="r" b="b" t="t" l="l"/>
            <a:pathLst>
              <a:path h="116912" w="1607544">
                <a:moveTo>
                  <a:pt x="0" y="0"/>
                </a:moveTo>
                <a:lnTo>
                  <a:pt x="1607544" y="0"/>
                </a:lnTo>
                <a:lnTo>
                  <a:pt x="1607544" y="116913"/>
                </a:lnTo>
                <a:lnTo>
                  <a:pt x="0" y="11691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55" id="55"/>
          <p:cNvSpPr txBox="true"/>
          <p:nvPr/>
        </p:nvSpPr>
        <p:spPr>
          <a:xfrm rot="0">
            <a:off x="11036606" y="3447472"/>
            <a:ext cx="2667428" cy="1310415"/>
          </a:xfrm>
          <a:prstGeom prst="rect">
            <a:avLst/>
          </a:prstGeom>
        </p:spPr>
        <p:txBody>
          <a:bodyPr anchor="t" rtlCol="false" tIns="0" lIns="0" bIns="0" rIns="0">
            <a:spAutoFit/>
          </a:bodyPr>
          <a:lstStyle/>
          <a:p>
            <a:pPr algn="l" marL="277183" indent="-138592" lvl="1">
              <a:lnSpc>
                <a:spcPts val="1797"/>
              </a:lnSpc>
              <a:buFont typeface="Arial"/>
              <a:buChar char="•"/>
            </a:pPr>
            <a:r>
              <a:rPr lang="en-US" sz="1283">
                <a:solidFill>
                  <a:srgbClr val="000001"/>
                </a:solidFill>
                <a:latin typeface="Canva Sans"/>
                <a:ea typeface="Canva Sans"/>
                <a:cs typeface="Canva Sans"/>
                <a:sym typeface="Canva Sans"/>
              </a:rPr>
              <a:t>Molecular Weight (</a:t>
            </a:r>
            <a:r>
              <a:rPr lang="en-US" sz="1283">
                <a:solidFill>
                  <a:srgbClr val="000001"/>
                </a:solidFill>
                <a:latin typeface="Canva Sans Bold"/>
                <a:ea typeface="Canva Sans Bold"/>
                <a:cs typeface="Canva Sans Bold"/>
                <a:sym typeface="Canva Sans Bold"/>
              </a:rPr>
              <a:t>MolWt</a:t>
            </a:r>
            <a:r>
              <a:rPr lang="en-US" sz="1283">
                <a:solidFill>
                  <a:srgbClr val="000001"/>
                </a:solidFill>
                <a:latin typeface="Canva Sans"/>
                <a:ea typeface="Canva Sans"/>
                <a:cs typeface="Canva Sans"/>
                <a:sym typeface="Canva Sans"/>
              </a:rPr>
              <a:t>)</a:t>
            </a:r>
          </a:p>
          <a:p>
            <a:pPr algn="l" marL="277183" indent="-138592" lvl="1">
              <a:lnSpc>
                <a:spcPts val="1797"/>
              </a:lnSpc>
              <a:buFont typeface="Arial"/>
              <a:buChar char="•"/>
            </a:pPr>
            <a:r>
              <a:rPr lang="en-US" sz="1283">
                <a:solidFill>
                  <a:srgbClr val="000001"/>
                </a:solidFill>
                <a:latin typeface="Canva Sans Bold"/>
                <a:ea typeface="Canva Sans Bold"/>
                <a:cs typeface="Canva Sans Bold"/>
                <a:sym typeface="Canva Sans Bold"/>
              </a:rPr>
              <a:t>LogP</a:t>
            </a:r>
            <a:r>
              <a:rPr lang="en-US" sz="1283">
                <a:solidFill>
                  <a:srgbClr val="000001"/>
                </a:solidFill>
                <a:latin typeface="Canva Sans"/>
                <a:ea typeface="Canva Sans"/>
                <a:cs typeface="Canva Sans"/>
                <a:sym typeface="Canva Sans"/>
              </a:rPr>
              <a:t> (Partition Coefficient)</a:t>
            </a:r>
          </a:p>
          <a:p>
            <a:pPr algn="l" marL="277183" indent="-138592" lvl="1">
              <a:lnSpc>
                <a:spcPts val="1797"/>
              </a:lnSpc>
              <a:buFont typeface="Arial"/>
              <a:buChar char="•"/>
            </a:pPr>
            <a:r>
              <a:rPr lang="en-US" sz="1283">
                <a:solidFill>
                  <a:srgbClr val="000001"/>
                </a:solidFill>
                <a:latin typeface="Canva Sans"/>
                <a:ea typeface="Canva Sans"/>
                <a:cs typeface="Canva Sans"/>
                <a:sym typeface="Canva Sans"/>
              </a:rPr>
              <a:t>Number of Hydrogen Bond Donors (</a:t>
            </a:r>
            <a:r>
              <a:rPr lang="en-US" sz="1283">
                <a:solidFill>
                  <a:srgbClr val="000001"/>
                </a:solidFill>
                <a:latin typeface="Canva Sans Bold"/>
                <a:ea typeface="Canva Sans Bold"/>
                <a:cs typeface="Canva Sans Bold"/>
                <a:sym typeface="Canva Sans Bold"/>
              </a:rPr>
              <a:t>NumHDonors</a:t>
            </a:r>
            <a:r>
              <a:rPr lang="en-US" sz="1283">
                <a:solidFill>
                  <a:srgbClr val="000001"/>
                </a:solidFill>
                <a:latin typeface="Canva Sans"/>
                <a:ea typeface="Canva Sans"/>
                <a:cs typeface="Canva Sans"/>
                <a:sym typeface="Canva Sans"/>
              </a:rPr>
              <a:t>)</a:t>
            </a:r>
          </a:p>
          <a:p>
            <a:pPr algn="l" marL="277183" indent="-138592" lvl="1">
              <a:lnSpc>
                <a:spcPts val="1797"/>
              </a:lnSpc>
              <a:buFont typeface="Arial"/>
              <a:buChar char="•"/>
            </a:pPr>
            <a:r>
              <a:rPr lang="en-US" sz="1283">
                <a:solidFill>
                  <a:srgbClr val="000001"/>
                </a:solidFill>
                <a:latin typeface="Canva Sans"/>
                <a:ea typeface="Canva Sans"/>
                <a:cs typeface="Canva Sans"/>
                <a:sym typeface="Canva Sans"/>
              </a:rPr>
              <a:t>Number of Hydrogen Bond Acceptors (</a:t>
            </a:r>
            <a:r>
              <a:rPr lang="en-US" sz="1283">
                <a:solidFill>
                  <a:srgbClr val="000001"/>
                </a:solidFill>
                <a:latin typeface="Canva Sans Bold"/>
                <a:ea typeface="Canva Sans Bold"/>
                <a:cs typeface="Canva Sans Bold"/>
                <a:sym typeface="Canva Sans Bold"/>
              </a:rPr>
              <a:t>NumHAcceptors</a:t>
            </a:r>
            <a:r>
              <a:rPr lang="en-US" sz="1283">
                <a:solidFill>
                  <a:srgbClr val="000001"/>
                </a:solidFill>
                <a:latin typeface="Canva Sans"/>
                <a:ea typeface="Canva Sans"/>
                <a:cs typeface="Canva Sans"/>
                <a:sym typeface="Canva Sans"/>
              </a:rPr>
              <a:t>)</a:t>
            </a:r>
          </a:p>
        </p:txBody>
      </p:sp>
      <p:grpSp>
        <p:nvGrpSpPr>
          <p:cNvPr name="Group 56" id="56"/>
          <p:cNvGrpSpPr/>
          <p:nvPr/>
        </p:nvGrpSpPr>
        <p:grpSpPr>
          <a:xfrm rot="0">
            <a:off x="12989588" y="6854717"/>
            <a:ext cx="2760305" cy="1932013"/>
            <a:chOff x="0" y="0"/>
            <a:chExt cx="3179235" cy="2225234"/>
          </a:xfrm>
        </p:grpSpPr>
        <p:sp>
          <p:nvSpPr>
            <p:cNvPr name="Freeform 57" id="57"/>
            <p:cNvSpPr/>
            <p:nvPr/>
          </p:nvSpPr>
          <p:spPr>
            <a:xfrm flipH="false" flipV="false" rot="0">
              <a:off x="0" y="0"/>
              <a:ext cx="3179235" cy="2225234"/>
            </a:xfrm>
            <a:custGeom>
              <a:avLst/>
              <a:gdLst/>
              <a:ahLst/>
              <a:cxnLst/>
              <a:rect r="r" b="b" t="t" l="l"/>
              <a:pathLst>
                <a:path h="2225234" w="3179235">
                  <a:moveTo>
                    <a:pt x="33657" y="0"/>
                  </a:moveTo>
                  <a:lnTo>
                    <a:pt x="3145578" y="0"/>
                  </a:lnTo>
                  <a:cubicBezTo>
                    <a:pt x="3164166" y="0"/>
                    <a:pt x="3179235" y="15069"/>
                    <a:pt x="3179235" y="33657"/>
                  </a:cubicBezTo>
                  <a:lnTo>
                    <a:pt x="3179235" y="2191577"/>
                  </a:lnTo>
                  <a:cubicBezTo>
                    <a:pt x="3179235" y="2210165"/>
                    <a:pt x="3164166" y="2225234"/>
                    <a:pt x="3145578" y="2225234"/>
                  </a:cubicBezTo>
                  <a:lnTo>
                    <a:pt x="33657" y="2225234"/>
                  </a:lnTo>
                  <a:cubicBezTo>
                    <a:pt x="15069" y="2225234"/>
                    <a:pt x="0" y="2210165"/>
                    <a:pt x="0" y="2191577"/>
                  </a:cubicBezTo>
                  <a:lnTo>
                    <a:pt x="0" y="33657"/>
                  </a:lnTo>
                  <a:cubicBezTo>
                    <a:pt x="0" y="15069"/>
                    <a:pt x="15069" y="0"/>
                    <a:pt x="33657" y="0"/>
                  </a:cubicBezTo>
                  <a:close/>
                </a:path>
              </a:pathLst>
            </a:custGeom>
            <a:solidFill>
              <a:srgbClr val="DED6F0"/>
            </a:solidFill>
          </p:spPr>
        </p:sp>
        <p:sp>
          <p:nvSpPr>
            <p:cNvPr name="TextBox 58" id="58"/>
            <p:cNvSpPr txBox="true"/>
            <p:nvPr/>
          </p:nvSpPr>
          <p:spPr>
            <a:xfrm>
              <a:off x="0" y="0"/>
              <a:ext cx="3179235" cy="2225234"/>
            </a:xfrm>
            <a:prstGeom prst="rect">
              <a:avLst/>
            </a:prstGeom>
          </p:spPr>
          <p:txBody>
            <a:bodyPr anchor="ctr" rtlCol="false" tIns="14861" lIns="14861" bIns="14861" rIns="14861"/>
            <a:lstStyle/>
            <a:p>
              <a:pPr algn="ctr">
                <a:lnSpc>
                  <a:spcPts val="579"/>
                </a:lnSpc>
              </a:pPr>
            </a:p>
          </p:txBody>
        </p:sp>
      </p:grpSp>
      <p:sp>
        <p:nvSpPr>
          <p:cNvPr name="AutoShape 59" id="59"/>
          <p:cNvSpPr/>
          <p:nvPr/>
        </p:nvSpPr>
        <p:spPr>
          <a:xfrm>
            <a:off x="14359907" y="6233860"/>
            <a:ext cx="9833" cy="620858"/>
          </a:xfrm>
          <a:prstGeom prst="line">
            <a:avLst/>
          </a:prstGeom>
          <a:ln cap="flat" w="28575">
            <a:solidFill>
              <a:srgbClr val="000000"/>
            </a:solidFill>
            <a:prstDash val="lgDash"/>
            <a:headEnd type="none" len="sm" w="sm"/>
            <a:tailEnd type="none" len="sm" w="sm"/>
          </a:ln>
        </p:spPr>
      </p:sp>
      <p:sp>
        <p:nvSpPr>
          <p:cNvPr name="TextBox 60" id="60"/>
          <p:cNvSpPr txBox="true"/>
          <p:nvPr/>
        </p:nvSpPr>
        <p:spPr>
          <a:xfrm rot="0">
            <a:off x="13002447" y="6924558"/>
            <a:ext cx="2850689" cy="288922"/>
          </a:xfrm>
          <a:prstGeom prst="rect">
            <a:avLst/>
          </a:prstGeom>
        </p:spPr>
        <p:txBody>
          <a:bodyPr anchor="t" rtlCol="false" tIns="0" lIns="0" bIns="0" rIns="0">
            <a:spAutoFit/>
          </a:bodyPr>
          <a:lstStyle/>
          <a:p>
            <a:pPr algn="ctr">
              <a:lnSpc>
                <a:spcPts val="2450"/>
              </a:lnSpc>
            </a:pPr>
            <a:r>
              <a:rPr lang="en-US" sz="1750">
                <a:solidFill>
                  <a:srgbClr val="000001"/>
                </a:solidFill>
                <a:latin typeface="Canva Sans Bold"/>
                <a:ea typeface="Canva Sans Bold"/>
                <a:cs typeface="Canva Sans Bold"/>
                <a:sym typeface="Canva Sans Bold"/>
              </a:rPr>
              <a:t>Target Variable</a:t>
            </a:r>
          </a:p>
        </p:txBody>
      </p:sp>
      <p:sp>
        <p:nvSpPr>
          <p:cNvPr name="Freeform 61" id="61"/>
          <p:cNvSpPr/>
          <p:nvPr/>
        </p:nvSpPr>
        <p:spPr>
          <a:xfrm flipH="false" flipV="false" rot="0">
            <a:off x="13565968" y="7242055"/>
            <a:ext cx="1607544" cy="116912"/>
          </a:xfrm>
          <a:custGeom>
            <a:avLst/>
            <a:gdLst/>
            <a:ahLst/>
            <a:cxnLst/>
            <a:rect r="r" b="b" t="t" l="l"/>
            <a:pathLst>
              <a:path h="116912" w="1607544">
                <a:moveTo>
                  <a:pt x="0" y="0"/>
                </a:moveTo>
                <a:lnTo>
                  <a:pt x="1607544" y="0"/>
                </a:lnTo>
                <a:lnTo>
                  <a:pt x="1607544" y="116912"/>
                </a:lnTo>
                <a:lnTo>
                  <a:pt x="0" y="11691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62" id="62"/>
          <p:cNvGrpSpPr/>
          <p:nvPr/>
        </p:nvGrpSpPr>
        <p:grpSpPr>
          <a:xfrm rot="0">
            <a:off x="14023976" y="5537586"/>
            <a:ext cx="671862" cy="696274"/>
            <a:chOff x="0" y="0"/>
            <a:chExt cx="812800" cy="842333"/>
          </a:xfrm>
        </p:grpSpPr>
        <p:sp>
          <p:nvSpPr>
            <p:cNvPr name="Freeform 63" id="63"/>
            <p:cNvSpPr/>
            <p:nvPr/>
          </p:nvSpPr>
          <p:spPr>
            <a:xfrm flipH="false" flipV="false" rot="0">
              <a:off x="0" y="0"/>
              <a:ext cx="812800" cy="842333"/>
            </a:xfrm>
            <a:custGeom>
              <a:avLst/>
              <a:gdLst/>
              <a:ahLst/>
              <a:cxnLst/>
              <a:rect r="r" b="b" t="t" l="l"/>
              <a:pathLst>
                <a:path h="842333" w="812800">
                  <a:moveTo>
                    <a:pt x="406400" y="0"/>
                  </a:moveTo>
                  <a:cubicBezTo>
                    <a:pt x="181951" y="0"/>
                    <a:pt x="0" y="188563"/>
                    <a:pt x="0" y="421166"/>
                  </a:cubicBezTo>
                  <a:cubicBezTo>
                    <a:pt x="0" y="653770"/>
                    <a:pt x="181951" y="842333"/>
                    <a:pt x="406400" y="842333"/>
                  </a:cubicBezTo>
                  <a:cubicBezTo>
                    <a:pt x="630849" y="842333"/>
                    <a:pt x="812800" y="653770"/>
                    <a:pt x="812800" y="421166"/>
                  </a:cubicBezTo>
                  <a:cubicBezTo>
                    <a:pt x="812800" y="188563"/>
                    <a:pt x="630849" y="0"/>
                    <a:pt x="406400" y="0"/>
                  </a:cubicBezTo>
                  <a:close/>
                </a:path>
              </a:pathLst>
            </a:custGeom>
            <a:solidFill>
              <a:srgbClr val="231076"/>
            </a:solidFill>
            <a:ln cap="sq">
              <a:noFill/>
              <a:prstDash val="solid"/>
              <a:miter/>
            </a:ln>
          </p:spPr>
        </p:sp>
        <p:sp>
          <p:nvSpPr>
            <p:cNvPr name="TextBox 64" id="64"/>
            <p:cNvSpPr txBox="true"/>
            <p:nvPr/>
          </p:nvSpPr>
          <p:spPr>
            <a:xfrm>
              <a:off x="76200" y="50394"/>
              <a:ext cx="660400" cy="712970"/>
            </a:xfrm>
            <a:prstGeom prst="rect">
              <a:avLst/>
            </a:prstGeom>
          </p:spPr>
          <p:txBody>
            <a:bodyPr anchor="ctr" rtlCol="false" tIns="14861" lIns="14861" bIns="14861" rIns="14861"/>
            <a:lstStyle/>
            <a:p>
              <a:pPr algn="ctr" marL="0" indent="0" lvl="0">
                <a:lnSpc>
                  <a:spcPts val="1960"/>
                </a:lnSpc>
                <a:spcBef>
                  <a:spcPct val="0"/>
                </a:spcBef>
              </a:pPr>
              <a:r>
                <a:rPr lang="en-US" sz="1400" strike="noStrike" u="none">
                  <a:solidFill>
                    <a:srgbClr val="FFFFFF"/>
                  </a:solidFill>
                  <a:latin typeface="TT Chocolates Bold"/>
                  <a:ea typeface="TT Chocolates Bold"/>
                  <a:cs typeface="TT Chocolates Bold"/>
                  <a:sym typeface="TT Chocolates Bold"/>
                </a:rPr>
                <a:t>Step </a:t>
              </a:r>
            </a:p>
            <a:p>
              <a:pPr algn="ctr" marL="0" indent="0" lvl="0">
                <a:lnSpc>
                  <a:spcPts val="1960"/>
                </a:lnSpc>
                <a:spcBef>
                  <a:spcPct val="0"/>
                </a:spcBef>
              </a:pPr>
              <a:r>
                <a:rPr lang="en-US" sz="1400" strike="noStrike" u="none">
                  <a:solidFill>
                    <a:srgbClr val="FFFFFF"/>
                  </a:solidFill>
                  <a:latin typeface="TT Chocolates Bold"/>
                  <a:ea typeface="TT Chocolates Bold"/>
                  <a:cs typeface="TT Chocolates Bold"/>
                  <a:sym typeface="TT Chocolates Bold"/>
                </a:rPr>
                <a:t>06</a:t>
              </a:r>
            </a:p>
          </p:txBody>
        </p:sp>
      </p:grpSp>
      <p:grpSp>
        <p:nvGrpSpPr>
          <p:cNvPr name="Group 65" id="65"/>
          <p:cNvGrpSpPr/>
          <p:nvPr/>
        </p:nvGrpSpPr>
        <p:grpSpPr>
          <a:xfrm rot="0">
            <a:off x="3230403" y="3842439"/>
            <a:ext cx="1526704" cy="598526"/>
            <a:chOff x="0" y="0"/>
            <a:chExt cx="402095" cy="157636"/>
          </a:xfrm>
        </p:grpSpPr>
        <p:sp>
          <p:nvSpPr>
            <p:cNvPr name="Freeform 66" id="66"/>
            <p:cNvSpPr/>
            <p:nvPr/>
          </p:nvSpPr>
          <p:spPr>
            <a:xfrm flipH="false" flipV="false" rot="0">
              <a:off x="0" y="0"/>
              <a:ext cx="402095" cy="157636"/>
            </a:xfrm>
            <a:custGeom>
              <a:avLst/>
              <a:gdLst/>
              <a:ahLst/>
              <a:cxnLst/>
              <a:rect r="r" b="b" t="t" l="l"/>
              <a:pathLst>
                <a:path h="157636" w="402095">
                  <a:moveTo>
                    <a:pt x="0" y="0"/>
                  </a:moveTo>
                  <a:lnTo>
                    <a:pt x="402095" y="0"/>
                  </a:lnTo>
                  <a:lnTo>
                    <a:pt x="402095" y="157636"/>
                  </a:lnTo>
                  <a:lnTo>
                    <a:pt x="0" y="157636"/>
                  </a:lnTo>
                  <a:close/>
                </a:path>
              </a:pathLst>
            </a:custGeom>
            <a:solidFill>
              <a:srgbClr val="231076"/>
            </a:solidFill>
          </p:spPr>
        </p:sp>
        <p:sp>
          <p:nvSpPr>
            <p:cNvPr name="TextBox 67" id="67"/>
            <p:cNvSpPr txBox="true"/>
            <p:nvPr/>
          </p:nvSpPr>
          <p:spPr>
            <a:xfrm>
              <a:off x="0" y="-38100"/>
              <a:ext cx="402095" cy="195736"/>
            </a:xfrm>
            <a:prstGeom prst="rect">
              <a:avLst/>
            </a:prstGeom>
          </p:spPr>
          <p:txBody>
            <a:bodyPr anchor="ctr" rtlCol="false" tIns="50800" lIns="50800" bIns="50800" rIns="50800"/>
            <a:lstStyle/>
            <a:p>
              <a:pPr algn="l">
                <a:lnSpc>
                  <a:spcPts val="2240"/>
                </a:lnSpc>
              </a:pPr>
              <a:r>
                <a:rPr lang="en-US" sz="1600">
                  <a:solidFill>
                    <a:srgbClr val="FFFFFF"/>
                  </a:solidFill>
                  <a:latin typeface="TT Chocolates Bold"/>
                  <a:ea typeface="TT Chocolates Bold"/>
                  <a:cs typeface="TT Chocolates Bold"/>
                  <a:sym typeface="TT Chocolates Bold"/>
                </a:rPr>
                <a:t>Data Extraction</a:t>
              </a:r>
            </a:p>
          </p:txBody>
        </p:sp>
      </p:grpSp>
      <p:sp>
        <p:nvSpPr>
          <p:cNvPr name="AutoShape 68" id="68"/>
          <p:cNvSpPr/>
          <p:nvPr/>
        </p:nvSpPr>
        <p:spPr>
          <a:xfrm>
            <a:off x="2997112" y="3241610"/>
            <a:ext cx="689704" cy="604022"/>
          </a:xfrm>
          <a:prstGeom prst="line">
            <a:avLst/>
          </a:prstGeom>
          <a:ln cap="flat" w="19050">
            <a:solidFill>
              <a:srgbClr val="000000"/>
            </a:solidFill>
            <a:prstDash val="solid"/>
            <a:headEnd type="none" len="sm" w="sm"/>
            <a:tailEnd type="triangle" len="med" w="lg"/>
          </a:ln>
        </p:spPr>
      </p:sp>
      <p:sp>
        <p:nvSpPr>
          <p:cNvPr name="AutoShape 69" id="69"/>
          <p:cNvSpPr/>
          <p:nvPr/>
        </p:nvSpPr>
        <p:spPr>
          <a:xfrm flipH="true" flipV="true">
            <a:off x="3901967" y="4472345"/>
            <a:ext cx="46699" cy="1029586"/>
          </a:xfrm>
          <a:prstGeom prst="line">
            <a:avLst/>
          </a:prstGeom>
          <a:ln cap="flat" w="19050">
            <a:solidFill>
              <a:srgbClr val="000000"/>
            </a:solidFill>
            <a:prstDash val="solid"/>
            <a:headEnd type="none" len="sm" w="sm"/>
            <a:tailEnd type="triangle" len="med" w="lg"/>
          </a:ln>
        </p:spPr>
      </p:sp>
      <p:sp>
        <p:nvSpPr>
          <p:cNvPr name="AutoShape 70" id="70"/>
          <p:cNvSpPr/>
          <p:nvPr/>
        </p:nvSpPr>
        <p:spPr>
          <a:xfrm flipH="true" flipV="true">
            <a:off x="1793748" y="8710269"/>
            <a:ext cx="1183599" cy="57844"/>
          </a:xfrm>
          <a:prstGeom prst="line">
            <a:avLst/>
          </a:prstGeom>
          <a:ln cap="flat" w="38100">
            <a:solidFill>
              <a:srgbClr val="000000"/>
            </a:solidFill>
            <a:prstDash val="sysDot"/>
            <a:headEnd type="none" len="sm" w="sm"/>
            <a:tailEnd type="arrow" len="sm" w="med"/>
          </a:ln>
        </p:spPr>
      </p:sp>
      <p:grpSp>
        <p:nvGrpSpPr>
          <p:cNvPr name="Group 71" id="71"/>
          <p:cNvGrpSpPr/>
          <p:nvPr/>
        </p:nvGrpSpPr>
        <p:grpSpPr>
          <a:xfrm rot="0">
            <a:off x="8573546" y="3873171"/>
            <a:ext cx="1999651" cy="598526"/>
            <a:chOff x="0" y="0"/>
            <a:chExt cx="526657" cy="157636"/>
          </a:xfrm>
        </p:grpSpPr>
        <p:sp>
          <p:nvSpPr>
            <p:cNvPr name="Freeform 72" id="72"/>
            <p:cNvSpPr/>
            <p:nvPr/>
          </p:nvSpPr>
          <p:spPr>
            <a:xfrm flipH="false" flipV="false" rot="0">
              <a:off x="0" y="0"/>
              <a:ext cx="526657" cy="157636"/>
            </a:xfrm>
            <a:custGeom>
              <a:avLst/>
              <a:gdLst/>
              <a:ahLst/>
              <a:cxnLst/>
              <a:rect r="r" b="b" t="t" l="l"/>
              <a:pathLst>
                <a:path h="157636" w="526657">
                  <a:moveTo>
                    <a:pt x="0" y="0"/>
                  </a:moveTo>
                  <a:lnTo>
                    <a:pt x="526657" y="0"/>
                  </a:lnTo>
                  <a:lnTo>
                    <a:pt x="526657" y="157636"/>
                  </a:lnTo>
                  <a:lnTo>
                    <a:pt x="0" y="157636"/>
                  </a:lnTo>
                  <a:close/>
                </a:path>
              </a:pathLst>
            </a:custGeom>
            <a:solidFill>
              <a:srgbClr val="231076"/>
            </a:solidFill>
          </p:spPr>
        </p:sp>
        <p:sp>
          <p:nvSpPr>
            <p:cNvPr name="TextBox 73" id="73"/>
            <p:cNvSpPr txBox="true"/>
            <p:nvPr/>
          </p:nvSpPr>
          <p:spPr>
            <a:xfrm>
              <a:off x="0" y="-38100"/>
              <a:ext cx="526657" cy="195736"/>
            </a:xfrm>
            <a:prstGeom prst="rect">
              <a:avLst/>
            </a:prstGeom>
          </p:spPr>
          <p:txBody>
            <a:bodyPr anchor="ctr" rtlCol="false" tIns="50800" lIns="50800" bIns="50800" rIns="50800"/>
            <a:lstStyle/>
            <a:p>
              <a:pPr algn="l">
                <a:lnSpc>
                  <a:spcPts val="2240"/>
                </a:lnSpc>
              </a:pPr>
              <a:r>
                <a:rPr lang="en-US" sz="1600">
                  <a:solidFill>
                    <a:srgbClr val="FFFFFF"/>
                  </a:solidFill>
                  <a:latin typeface="TT Chocolates Bold"/>
                  <a:ea typeface="TT Chocolates Bold"/>
                  <a:cs typeface="TT Chocolates Bold"/>
                  <a:sym typeface="TT Chocolates Bold"/>
                </a:rPr>
                <a:t>Data Pre-processing</a:t>
              </a:r>
            </a:p>
          </p:txBody>
        </p:sp>
      </p:grpSp>
      <p:sp>
        <p:nvSpPr>
          <p:cNvPr name="AutoShape 74" id="74"/>
          <p:cNvSpPr/>
          <p:nvPr/>
        </p:nvSpPr>
        <p:spPr>
          <a:xfrm>
            <a:off x="7943112" y="3274229"/>
            <a:ext cx="1146745" cy="510243"/>
          </a:xfrm>
          <a:prstGeom prst="line">
            <a:avLst/>
          </a:prstGeom>
          <a:ln cap="flat" w="19050">
            <a:solidFill>
              <a:srgbClr val="000000"/>
            </a:solidFill>
            <a:prstDash val="solid"/>
            <a:headEnd type="none" len="sm" w="sm"/>
            <a:tailEnd type="arrow" len="sm" w="med"/>
          </a:ln>
        </p:spPr>
      </p:sp>
      <p:sp>
        <p:nvSpPr>
          <p:cNvPr name="AutoShape 75" id="75"/>
          <p:cNvSpPr/>
          <p:nvPr/>
        </p:nvSpPr>
        <p:spPr>
          <a:xfrm flipH="true" flipV="true">
            <a:off x="9347333" y="4646260"/>
            <a:ext cx="82636" cy="964767"/>
          </a:xfrm>
          <a:prstGeom prst="line">
            <a:avLst/>
          </a:prstGeom>
          <a:ln cap="flat" w="19050">
            <a:solidFill>
              <a:srgbClr val="000000"/>
            </a:solidFill>
            <a:prstDash val="solid"/>
            <a:headEnd type="none" len="sm" w="sm"/>
            <a:tailEnd type="arrow" len="sm" w="med"/>
          </a:ln>
        </p:spPr>
      </p:sp>
      <p:sp>
        <p:nvSpPr>
          <p:cNvPr name="Freeform 76" id="76"/>
          <p:cNvSpPr/>
          <p:nvPr/>
        </p:nvSpPr>
        <p:spPr>
          <a:xfrm flipH="false" flipV="false" rot="0">
            <a:off x="4858791" y="6583803"/>
            <a:ext cx="675832" cy="705327"/>
          </a:xfrm>
          <a:custGeom>
            <a:avLst/>
            <a:gdLst/>
            <a:ahLst/>
            <a:cxnLst/>
            <a:rect r="r" b="b" t="t" l="l"/>
            <a:pathLst>
              <a:path h="705327" w="675832">
                <a:moveTo>
                  <a:pt x="0" y="0"/>
                </a:moveTo>
                <a:lnTo>
                  <a:pt x="675831" y="0"/>
                </a:lnTo>
                <a:lnTo>
                  <a:pt x="675831" y="705327"/>
                </a:lnTo>
                <a:lnTo>
                  <a:pt x="0" y="70532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7" id="77"/>
          <p:cNvSpPr/>
          <p:nvPr/>
        </p:nvSpPr>
        <p:spPr>
          <a:xfrm flipH="false" flipV="false" rot="0">
            <a:off x="13345926" y="2817200"/>
            <a:ext cx="877839" cy="783837"/>
          </a:xfrm>
          <a:custGeom>
            <a:avLst/>
            <a:gdLst/>
            <a:ahLst/>
            <a:cxnLst/>
            <a:rect r="r" b="b" t="t" l="l"/>
            <a:pathLst>
              <a:path h="783837" w="877839">
                <a:moveTo>
                  <a:pt x="0" y="0"/>
                </a:moveTo>
                <a:lnTo>
                  <a:pt x="877839" y="0"/>
                </a:lnTo>
                <a:lnTo>
                  <a:pt x="877839" y="783838"/>
                </a:lnTo>
                <a:lnTo>
                  <a:pt x="0" y="783838"/>
                </a:lnTo>
                <a:lnTo>
                  <a:pt x="0" y="0"/>
                </a:lnTo>
                <a:close/>
              </a:path>
            </a:pathLst>
          </a:custGeom>
          <a:blipFill>
            <a:blip r:embed="rId7"/>
            <a:stretch>
              <a:fillRect l="0" t="0" r="0" b="0"/>
            </a:stretch>
          </a:blipFill>
        </p:spPr>
      </p:sp>
      <p:sp>
        <p:nvSpPr>
          <p:cNvPr name="Freeform 78" id="78"/>
          <p:cNvSpPr/>
          <p:nvPr/>
        </p:nvSpPr>
        <p:spPr>
          <a:xfrm flipH="false" flipV="false" rot="0">
            <a:off x="7727342" y="2817427"/>
            <a:ext cx="274704" cy="402899"/>
          </a:xfrm>
          <a:custGeom>
            <a:avLst/>
            <a:gdLst/>
            <a:ahLst/>
            <a:cxnLst/>
            <a:rect r="r" b="b" t="t" l="l"/>
            <a:pathLst>
              <a:path h="402899" w="274704">
                <a:moveTo>
                  <a:pt x="0" y="0"/>
                </a:moveTo>
                <a:lnTo>
                  <a:pt x="274704" y="0"/>
                </a:lnTo>
                <a:lnTo>
                  <a:pt x="274704" y="402899"/>
                </a:lnTo>
                <a:lnTo>
                  <a:pt x="0" y="40289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9" id="79"/>
          <p:cNvSpPr/>
          <p:nvPr/>
        </p:nvSpPr>
        <p:spPr>
          <a:xfrm flipH="false" flipV="false" rot="0">
            <a:off x="2654628" y="2817200"/>
            <a:ext cx="299790" cy="379942"/>
          </a:xfrm>
          <a:custGeom>
            <a:avLst/>
            <a:gdLst/>
            <a:ahLst/>
            <a:cxnLst/>
            <a:rect r="r" b="b" t="t" l="l"/>
            <a:pathLst>
              <a:path h="379942" w="299790">
                <a:moveTo>
                  <a:pt x="0" y="0"/>
                </a:moveTo>
                <a:lnTo>
                  <a:pt x="299790" y="0"/>
                </a:lnTo>
                <a:lnTo>
                  <a:pt x="299790" y="379943"/>
                </a:lnTo>
                <a:lnTo>
                  <a:pt x="0" y="37994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80" id="80"/>
          <p:cNvSpPr txBox="true"/>
          <p:nvPr/>
        </p:nvSpPr>
        <p:spPr>
          <a:xfrm rot="0">
            <a:off x="13146476" y="7427700"/>
            <a:ext cx="2603417" cy="1276760"/>
          </a:xfrm>
          <a:prstGeom prst="rect">
            <a:avLst/>
          </a:prstGeom>
        </p:spPr>
        <p:txBody>
          <a:bodyPr anchor="t" rtlCol="false" tIns="0" lIns="0" bIns="0" rIns="0">
            <a:spAutoFit/>
          </a:bodyPr>
          <a:lstStyle/>
          <a:p>
            <a:pPr algn="ctr">
              <a:lnSpc>
                <a:spcPts val="2077"/>
              </a:lnSpc>
            </a:pPr>
            <a:r>
              <a:rPr lang="en-US" sz="1483">
                <a:solidFill>
                  <a:srgbClr val="000001"/>
                </a:solidFill>
                <a:latin typeface="Canva Sans"/>
                <a:ea typeface="Canva Sans"/>
                <a:cs typeface="Canva Sans"/>
                <a:sym typeface="Canva Sans"/>
              </a:rPr>
              <a:t>Converting </a:t>
            </a:r>
            <a:r>
              <a:rPr lang="en-US" sz="1483">
                <a:solidFill>
                  <a:srgbClr val="000001"/>
                </a:solidFill>
                <a:latin typeface="Canva Sans Bold"/>
                <a:ea typeface="Canva Sans Bold"/>
                <a:cs typeface="Canva Sans Bold"/>
                <a:sym typeface="Canva Sans Bold"/>
              </a:rPr>
              <a:t>IC50 to pIC50</a:t>
            </a:r>
          </a:p>
          <a:p>
            <a:pPr algn="ctr">
              <a:lnSpc>
                <a:spcPts val="2077"/>
              </a:lnSpc>
            </a:pPr>
            <a:r>
              <a:rPr lang="en-US" sz="1483">
                <a:solidFill>
                  <a:srgbClr val="000001"/>
                </a:solidFill>
                <a:latin typeface="Canva Sans Bold"/>
                <a:ea typeface="Canva Sans Bold"/>
                <a:cs typeface="Canva Sans Bold"/>
                <a:sym typeface="Canva Sans Bold"/>
              </a:rPr>
              <a:t>pIC50 = -log10(IC50)</a:t>
            </a:r>
          </a:p>
          <a:p>
            <a:pPr algn="ctr">
              <a:lnSpc>
                <a:spcPts val="2077"/>
              </a:lnSpc>
            </a:pPr>
          </a:p>
          <a:p>
            <a:pPr algn="ctr">
              <a:lnSpc>
                <a:spcPts val="2077"/>
              </a:lnSpc>
            </a:pPr>
            <a:r>
              <a:rPr lang="en-US" sz="1483">
                <a:solidFill>
                  <a:srgbClr val="000001"/>
                </a:solidFill>
                <a:latin typeface="Canva Sans Bold"/>
                <a:ea typeface="Canva Sans Bold"/>
                <a:cs typeface="Canva Sans Bold"/>
                <a:sym typeface="Canva Sans Bold"/>
              </a:rPr>
              <a:t>pIC50 is target variable</a:t>
            </a:r>
          </a:p>
          <a:p>
            <a:pPr algn="ctr" marL="0" indent="0" lvl="0">
              <a:lnSpc>
                <a:spcPts val="2077"/>
              </a:lnSpc>
              <a:spcBef>
                <a:spcPct val="0"/>
              </a:spcBef>
            </a:pPr>
            <a:r>
              <a:rPr lang="en-US" sz="1483">
                <a:solidFill>
                  <a:srgbClr val="000001"/>
                </a:solidFill>
                <a:latin typeface="Canva Sans Bold"/>
                <a:ea typeface="Canva Sans Bold"/>
                <a:cs typeface="Canva Sans Bold"/>
                <a:sym typeface="Canva Sans Bold"/>
              </a:rPr>
              <a:t>pIC50&gt;6 is active</a:t>
            </a:r>
          </a:p>
        </p:txBody>
      </p:sp>
      <p:grpSp>
        <p:nvGrpSpPr>
          <p:cNvPr name="Group 81" id="81"/>
          <p:cNvGrpSpPr/>
          <p:nvPr/>
        </p:nvGrpSpPr>
        <p:grpSpPr>
          <a:xfrm rot="0">
            <a:off x="16257313" y="5503961"/>
            <a:ext cx="704089" cy="729672"/>
            <a:chOff x="0" y="0"/>
            <a:chExt cx="812800" cy="842333"/>
          </a:xfrm>
        </p:grpSpPr>
        <p:sp>
          <p:nvSpPr>
            <p:cNvPr name="Freeform 82" id="82"/>
            <p:cNvSpPr/>
            <p:nvPr/>
          </p:nvSpPr>
          <p:spPr>
            <a:xfrm flipH="false" flipV="false" rot="0">
              <a:off x="0" y="0"/>
              <a:ext cx="812800" cy="842333"/>
            </a:xfrm>
            <a:custGeom>
              <a:avLst/>
              <a:gdLst/>
              <a:ahLst/>
              <a:cxnLst/>
              <a:rect r="r" b="b" t="t" l="l"/>
              <a:pathLst>
                <a:path h="842333" w="812800">
                  <a:moveTo>
                    <a:pt x="406400" y="0"/>
                  </a:moveTo>
                  <a:cubicBezTo>
                    <a:pt x="181951" y="0"/>
                    <a:pt x="0" y="188563"/>
                    <a:pt x="0" y="421166"/>
                  </a:cubicBezTo>
                  <a:cubicBezTo>
                    <a:pt x="0" y="653770"/>
                    <a:pt x="181951" y="842333"/>
                    <a:pt x="406400" y="842333"/>
                  </a:cubicBezTo>
                  <a:cubicBezTo>
                    <a:pt x="630849" y="842333"/>
                    <a:pt x="812800" y="653770"/>
                    <a:pt x="812800" y="421166"/>
                  </a:cubicBezTo>
                  <a:cubicBezTo>
                    <a:pt x="812800" y="188563"/>
                    <a:pt x="630849" y="0"/>
                    <a:pt x="406400" y="0"/>
                  </a:cubicBezTo>
                  <a:close/>
                </a:path>
              </a:pathLst>
            </a:custGeom>
            <a:solidFill>
              <a:srgbClr val="231076"/>
            </a:solidFill>
            <a:ln cap="sq">
              <a:noFill/>
              <a:prstDash val="solid"/>
              <a:miter/>
            </a:ln>
          </p:spPr>
        </p:sp>
        <p:sp>
          <p:nvSpPr>
            <p:cNvPr name="TextBox 83" id="83"/>
            <p:cNvSpPr txBox="true"/>
            <p:nvPr/>
          </p:nvSpPr>
          <p:spPr>
            <a:xfrm>
              <a:off x="76200" y="50394"/>
              <a:ext cx="660400" cy="712970"/>
            </a:xfrm>
            <a:prstGeom prst="rect">
              <a:avLst/>
            </a:prstGeom>
          </p:spPr>
          <p:txBody>
            <a:bodyPr anchor="ctr" rtlCol="false" tIns="14861" lIns="14861" bIns="14861" rIns="14861"/>
            <a:lstStyle/>
            <a:p>
              <a:pPr algn="ctr" marL="0" indent="0" lvl="0">
                <a:lnSpc>
                  <a:spcPts val="1960"/>
                </a:lnSpc>
                <a:spcBef>
                  <a:spcPct val="0"/>
                </a:spcBef>
              </a:pPr>
              <a:r>
                <a:rPr lang="en-US" sz="1400" strike="noStrike" u="none">
                  <a:solidFill>
                    <a:srgbClr val="FFFFFF"/>
                  </a:solidFill>
                  <a:latin typeface="TT Chocolates Bold"/>
                  <a:ea typeface="TT Chocolates Bold"/>
                  <a:cs typeface="TT Chocolates Bold"/>
                  <a:sym typeface="TT Chocolates Bold"/>
                </a:rPr>
                <a:t>Step </a:t>
              </a:r>
            </a:p>
            <a:p>
              <a:pPr algn="ctr" marL="0" indent="0" lvl="0">
                <a:lnSpc>
                  <a:spcPts val="1960"/>
                </a:lnSpc>
                <a:spcBef>
                  <a:spcPct val="0"/>
                </a:spcBef>
              </a:pPr>
              <a:r>
                <a:rPr lang="en-US" sz="1400" strike="noStrike" u="none">
                  <a:solidFill>
                    <a:srgbClr val="FFFFFF"/>
                  </a:solidFill>
                  <a:latin typeface="TT Chocolates Bold"/>
                  <a:ea typeface="TT Chocolates Bold"/>
                  <a:cs typeface="TT Chocolates Bold"/>
                  <a:sym typeface="TT Chocolates Bold"/>
                </a:rPr>
                <a:t>07</a:t>
              </a:r>
            </a:p>
          </p:txBody>
        </p:sp>
      </p:grpSp>
      <p:grpSp>
        <p:nvGrpSpPr>
          <p:cNvPr name="Group 84" id="84"/>
          <p:cNvGrpSpPr/>
          <p:nvPr/>
        </p:nvGrpSpPr>
        <p:grpSpPr>
          <a:xfrm rot="0">
            <a:off x="15238312" y="2948184"/>
            <a:ext cx="2704760" cy="1919243"/>
            <a:chOff x="0" y="0"/>
            <a:chExt cx="3451922" cy="2449414"/>
          </a:xfrm>
        </p:grpSpPr>
        <p:sp>
          <p:nvSpPr>
            <p:cNvPr name="Freeform 85" id="85"/>
            <p:cNvSpPr/>
            <p:nvPr/>
          </p:nvSpPr>
          <p:spPr>
            <a:xfrm flipH="false" flipV="false" rot="0">
              <a:off x="0" y="0"/>
              <a:ext cx="3451922" cy="2449414"/>
            </a:xfrm>
            <a:custGeom>
              <a:avLst/>
              <a:gdLst/>
              <a:ahLst/>
              <a:cxnLst/>
              <a:rect r="r" b="b" t="t" l="l"/>
              <a:pathLst>
                <a:path h="2449414" w="3451922">
                  <a:moveTo>
                    <a:pt x="34348" y="0"/>
                  </a:moveTo>
                  <a:lnTo>
                    <a:pt x="3417574" y="0"/>
                  </a:lnTo>
                  <a:cubicBezTo>
                    <a:pt x="3436544" y="0"/>
                    <a:pt x="3451922" y="15378"/>
                    <a:pt x="3451922" y="34348"/>
                  </a:cubicBezTo>
                  <a:lnTo>
                    <a:pt x="3451922" y="2415066"/>
                  </a:lnTo>
                  <a:cubicBezTo>
                    <a:pt x="3451922" y="2434036"/>
                    <a:pt x="3436544" y="2449414"/>
                    <a:pt x="3417574" y="2449414"/>
                  </a:cubicBezTo>
                  <a:lnTo>
                    <a:pt x="34348" y="2449414"/>
                  </a:lnTo>
                  <a:cubicBezTo>
                    <a:pt x="15378" y="2449414"/>
                    <a:pt x="0" y="2434036"/>
                    <a:pt x="0" y="2415066"/>
                  </a:cubicBezTo>
                  <a:lnTo>
                    <a:pt x="0" y="34348"/>
                  </a:lnTo>
                  <a:cubicBezTo>
                    <a:pt x="0" y="15378"/>
                    <a:pt x="15378" y="0"/>
                    <a:pt x="34348" y="0"/>
                  </a:cubicBezTo>
                  <a:close/>
                </a:path>
              </a:pathLst>
            </a:custGeom>
            <a:solidFill>
              <a:srgbClr val="DED6F0"/>
            </a:solidFill>
          </p:spPr>
        </p:sp>
        <p:sp>
          <p:nvSpPr>
            <p:cNvPr name="TextBox 86" id="86"/>
            <p:cNvSpPr txBox="true"/>
            <p:nvPr/>
          </p:nvSpPr>
          <p:spPr>
            <a:xfrm>
              <a:off x="0" y="0"/>
              <a:ext cx="3451922" cy="2449414"/>
            </a:xfrm>
            <a:prstGeom prst="rect">
              <a:avLst/>
            </a:prstGeom>
          </p:spPr>
          <p:txBody>
            <a:bodyPr anchor="ctr" rtlCol="false" tIns="14861" lIns="14861" bIns="14861" rIns="14861"/>
            <a:lstStyle/>
            <a:p>
              <a:pPr algn="ctr">
                <a:lnSpc>
                  <a:spcPts val="579"/>
                </a:lnSpc>
              </a:pPr>
            </a:p>
          </p:txBody>
        </p:sp>
      </p:grpSp>
      <p:sp>
        <p:nvSpPr>
          <p:cNvPr name="AutoShape 87" id="87"/>
          <p:cNvSpPr/>
          <p:nvPr/>
        </p:nvSpPr>
        <p:spPr>
          <a:xfrm>
            <a:off x="16590692" y="4867426"/>
            <a:ext cx="18666" cy="636535"/>
          </a:xfrm>
          <a:prstGeom prst="line">
            <a:avLst/>
          </a:prstGeom>
          <a:ln cap="flat" w="19050">
            <a:solidFill>
              <a:srgbClr val="000000"/>
            </a:solidFill>
            <a:prstDash val="lgDash"/>
            <a:headEnd type="none" len="sm" w="sm"/>
            <a:tailEnd type="none" len="sm" w="sm"/>
          </a:ln>
        </p:spPr>
      </p:sp>
      <p:sp>
        <p:nvSpPr>
          <p:cNvPr name="Freeform 88" id="88"/>
          <p:cNvSpPr/>
          <p:nvPr/>
        </p:nvSpPr>
        <p:spPr>
          <a:xfrm flipH="false" flipV="false" rot="0">
            <a:off x="15805586" y="3681894"/>
            <a:ext cx="1607544" cy="116912"/>
          </a:xfrm>
          <a:custGeom>
            <a:avLst/>
            <a:gdLst/>
            <a:ahLst/>
            <a:cxnLst/>
            <a:rect r="r" b="b" t="t" l="l"/>
            <a:pathLst>
              <a:path h="116912" w="1607544">
                <a:moveTo>
                  <a:pt x="0" y="0"/>
                </a:moveTo>
                <a:lnTo>
                  <a:pt x="1607544" y="0"/>
                </a:lnTo>
                <a:lnTo>
                  <a:pt x="1607544" y="116913"/>
                </a:lnTo>
                <a:lnTo>
                  <a:pt x="0" y="11691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9" id="89"/>
          <p:cNvSpPr/>
          <p:nvPr/>
        </p:nvSpPr>
        <p:spPr>
          <a:xfrm flipH="false" flipV="false" rot="0">
            <a:off x="17701604" y="2756371"/>
            <a:ext cx="354125" cy="392208"/>
          </a:xfrm>
          <a:custGeom>
            <a:avLst/>
            <a:gdLst/>
            <a:ahLst/>
            <a:cxnLst/>
            <a:rect r="r" b="b" t="t" l="l"/>
            <a:pathLst>
              <a:path h="392208" w="354125">
                <a:moveTo>
                  <a:pt x="0" y="0"/>
                </a:moveTo>
                <a:lnTo>
                  <a:pt x="354125" y="0"/>
                </a:lnTo>
                <a:lnTo>
                  <a:pt x="354125" y="392208"/>
                </a:lnTo>
                <a:lnTo>
                  <a:pt x="0" y="392208"/>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90" id="90"/>
          <p:cNvSpPr/>
          <p:nvPr/>
        </p:nvSpPr>
        <p:spPr>
          <a:xfrm flipH="false" flipV="false" rot="0">
            <a:off x="14027290" y="4931368"/>
            <a:ext cx="9075579" cy="12365054"/>
          </a:xfrm>
          <a:custGeom>
            <a:avLst/>
            <a:gdLst/>
            <a:ahLst/>
            <a:cxnLst/>
            <a:rect r="r" b="b" t="t" l="l"/>
            <a:pathLst>
              <a:path h="12365054" w="9075579">
                <a:moveTo>
                  <a:pt x="0" y="0"/>
                </a:moveTo>
                <a:lnTo>
                  <a:pt x="9075578" y="0"/>
                </a:lnTo>
                <a:lnTo>
                  <a:pt x="9075578" y="12365054"/>
                </a:lnTo>
                <a:lnTo>
                  <a:pt x="0" y="12365054"/>
                </a:lnTo>
                <a:lnTo>
                  <a:pt x="0" y="0"/>
                </a:lnTo>
                <a:close/>
              </a:path>
            </a:pathLst>
          </a:custGeom>
          <a:blipFill>
            <a:blip r:embed="rId2"/>
            <a:stretch>
              <a:fillRect l="0" t="0" r="0" b="0"/>
            </a:stretch>
          </a:blipFill>
        </p:spPr>
      </p:sp>
      <p:sp>
        <p:nvSpPr>
          <p:cNvPr name="Freeform 91" id="91"/>
          <p:cNvSpPr/>
          <p:nvPr/>
        </p:nvSpPr>
        <p:spPr>
          <a:xfrm flipH="false" flipV="false" rot="0">
            <a:off x="10941515" y="6675315"/>
            <a:ext cx="231848" cy="566739"/>
          </a:xfrm>
          <a:custGeom>
            <a:avLst/>
            <a:gdLst/>
            <a:ahLst/>
            <a:cxnLst/>
            <a:rect r="r" b="b" t="t" l="l"/>
            <a:pathLst>
              <a:path h="566739" w="231848">
                <a:moveTo>
                  <a:pt x="0" y="0"/>
                </a:moveTo>
                <a:lnTo>
                  <a:pt x="231848" y="0"/>
                </a:lnTo>
                <a:lnTo>
                  <a:pt x="231848" y="566740"/>
                </a:lnTo>
                <a:lnTo>
                  <a:pt x="0" y="566740"/>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92" id="92"/>
          <p:cNvSpPr/>
          <p:nvPr/>
        </p:nvSpPr>
        <p:spPr>
          <a:xfrm flipH="false" flipV="false" rot="0">
            <a:off x="15361244" y="6698134"/>
            <a:ext cx="567274" cy="660833"/>
          </a:xfrm>
          <a:custGeom>
            <a:avLst/>
            <a:gdLst/>
            <a:ahLst/>
            <a:cxnLst/>
            <a:rect r="r" b="b" t="t" l="l"/>
            <a:pathLst>
              <a:path h="660833" w="567274">
                <a:moveTo>
                  <a:pt x="0" y="0"/>
                </a:moveTo>
                <a:lnTo>
                  <a:pt x="567275" y="0"/>
                </a:lnTo>
                <a:lnTo>
                  <a:pt x="567275" y="660833"/>
                </a:lnTo>
                <a:lnTo>
                  <a:pt x="0" y="660833"/>
                </a:lnTo>
                <a:lnTo>
                  <a:pt x="0" y="0"/>
                </a:lnTo>
                <a:close/>
              </a:path>
            </a:pathLst>
          </a:custGeom>
          <a:blipFill>
            <a:blip r:embed="rId16"/>
            <a:stretch>
              <a:fillRect l="0" t="0" r="0" b="0"/>
            </a:stretch>
          </a:blipFill>
        </p:spPr>
      </p:sp>
      <p:sp>
        <p:nvSpPr>
          <p:cNvPr name="TextBox 93" id="93"/>
          <p:cNvSpPr txBox="true"/>
          <p:nvPr/>
        </p:nvSpPr>
        <p:spPr>
          <a:xfrm rot="0">
            <a:off x="2642766" y="7369326"/>
            <a:ext cx="2596575" cy="1310415"/>
          </a:xfrm>
          <a:prstGeom prst="rect">
            <a:avLst/>
          </a:prstGeom>
        </p:spPr>
        <p:txBody>
          <a:bodyPr anchor="t" rtlCol="false" tIns="0" lIns="0" bIns="0" rIns="0">
            <a:spAutoFit/>
          </a:bodyPr>
          <a:lstStyle/>
          <a:p>
            <a:pPr algn="ctr" marL="0" indent="0" lvl="0">
              <a:lnSpc>
                <a:spcPts val="1797"/>
              </a:lnSpc>
              <a:spcBef>
                <a:spcPct val="0"/>
              </a:spcBef>
            </a:pPr>
            <a:r>
              <a:rPr lang="en-US" sz="1283" strike="noStrike" u="none">
                <a:solidFill>
                  <a:srgbClr val="000001"/>
                </a:solidFill>
                <a:latin typeface="Canva Sans"/>
                <a:ea typeface="Canva Sans"/>
                <a:cs typeface="Canva Sans"/>
                <a:sym typeface="Canva Sans"/>
              </a:rPr>
              <a:t>Selection of one specific protein and extracting the bioactivty of the protein.</a:t>
            </a:r>
          </a:p>
          <a:p>
            <a:pPr algn="ctr" marL="0" indent="0" lvl="0">
              <a:lnSpc>
                <a:spcPts val="1797"/>
              </a:lnSpc>
              <a:spcBef>
                <a:spcPct val="0"/>
              </a:spcBef>
            </a:pPr>
            <a:r>
              <a:rPr lang="en-US" sz="1283" strike="noStrike" u="none">
                <a:solidFill>
                  <a:srgbClr val="000001"/>
                </a:solidFill>
                <a:latin typeface="Canva Sans"/>
                <a:ea typeface="Canva Sans"/>
                <a:cs typeface="Canva Sans"/>
                <a:sym typeface="Canva Sans"/>
              </a:rPr>
              <a:t>Here the protein is complex protein</a:t>
            </a:r>
          </a:p>
          <a:p>
            <a:pPr algn="ctr" marL="0" indent="0" lvl="0">
              <a:lnSpc>
                <a:spcPts val="1797"/>
              </a:lnSpc>
              <a:spcBef>
                <a:spcPct val="0"/>
              </a:spcBef>
            </a:pPr>
            <a:r>
              <a:rPr lang="en-US" sz="1283" strike="noStrike" u="none">
                <a:solidFill>
                  <a:srgbClr val="000001"/>
                </a:solidFill>
                <a:latin typeface="Canva Sans Bold"/>
                <a:ea typeface="Canva Sans Bold"/>
                <a:cs typeface="Canva Sans Bold"/>
                <a:sym typeface="Canva Sans Bold"/>
              </a:rPr>
              <a:t>3537 rows and 46 columns</a:t>
            </a:r>
          </a:p>
        </p:txBody>
      </p:sp>
      <p:sp>
        <p:nvSpPr>
          <p:cNvPr name="TextBox 94" id="94"/>
          <p:cNvSpPr txBox="true"/>
          <p:nvPr/>
        </p:nvSpPr>
        <p:spPr>
          <a:xfrm rot="0">
            <a:off x="702715" y="3069694"/>
            <a:ext cx="2086652" cy="280578"/>
          </a:xfrm>
          <a:prstGeom prst="rect">
            <a:avLst/>
          </a:prstGeom>
        </p:spPr>
        <p:txBody>
          <a:bodyPr anchor="t" rtlCol="false" tIns="0" lIns="0" bIns="0" rIns="0">
            <a:spAutoFit/>
          </a:bodyPr>
          <a:lstStyle/>
          <a:p>
            <a:pPr algn="ctr">
              <a:lnSpc>
                <a:spcPts val="2385"/>
              </a:lnSpc>
            </a:pPr>
            <a:r>
              <a:rPr lang="en-US" sz="1703">
                <a:solidFill>
                  <a:srgbClr val="000001"/>
                </a:solidFill>
                <a:latin typeface="Canva Sans Bold"/>
                <a:ea typeface="Canva Sans Bold"/>
                <a:cs typeface="Canva Sans Bold"/>
                <a:sym typeface="Canva Sans Bold"/>
              </a:rPr>
              <a:t>ChEMBL Database</a:t>
            </a:r>
          </a:p>
        </p:txBody>
      </p:sp>
      <p:sp>
        <p:nvSpPr>
          <p:cNvPr name="TextBox 95" id="95"/>
          <p:cNvSpPr txBox="true"/>
          <p:nvPr/>
        </p:nvSpPr>
        <p:spPr>
          <a:xfrm rot="0">
            <a:off x="1047229" y="3568700"/>
            <a:ext cx="1607399" cy="945925"/>
          </a:xfrm>
          <a:prstGeom prst="rect">
            <a:avLst/>
          </a:prstGeom>
        </p:spPr>
        <p:txBody>
          <a:bodyPr anchor="t" rtlCol="false" tIns="0" lIns="0" bIns="0" rIns="0">
            <a:spAutoFit/>
          </a:bodyPr>
          <a:lstStyle/>
          <a:p>
            <a:pPr algn="ctr">
              <a:lnSpc>
                <a:spcPts val="1937"/>
              </a:lnSpc>
            </a:pPr>
            <a:r>
              <a:rPr lang="en-US" sz="1383">
                <a:solidFill>
                  <a:srgbClr val="000001"/>
                </a:solidFill>
                <a:latin typeface="Canva Sans"/>
                <a:ea typeface="Canva Sans"/>
                <a:cs typeface="Canva Sans"/>
                <a:sym typeface="Canva Sans"/>
              </a:rPr>
              <a:t>For Alzheimer’s diesease there </a:t>
            </a:r>
            <a:r>
              <a:rPr lang="en-US" sz="1383">
                <a:solidFill>
                  <a:srgbClr val="000001"/>
                </a:solidFill>
                <a:latin typeface="Canva Sans Bold"/>
                <a:ea typeface="Canva Sans Bold"/>
                <a:cs typeface="Canva Sans Bold"/>
                <a:sym typeface="Canva Sans Bold"/>
              </a:rPr>
              <a:t>6 target proteins </a:t>
            </a:r>
            <a:r>
              <a:rPr lang="en-US" sz="1383">
                <a:solidFill>
                  <a:srgbClr val="000001"/>
                </a:solidFill>
                <a:latin typeface="Canva Sans"/>
                <a:ea typeface="Canva Sans"/>
                <a:cs typeface="Canva Sans"/>
                <a:sym typeface="Canva Sans"/>
              </a:rPr>
              <a:t>in our body</a:t>
            </a:r>
          </a:p>
        </p:txBody>
      </p:sp>
      <p:sp>
        <p:nvSpPr>
          <p:cNvPr name="TextBox 96" id="96"/>
          <p:cNvSpPr txBox="true"/>
          <p:nvPr/>
        </p:nvSpPr>
        <p:spPr>
          <a:xfrm rot="0">
            <a:off x="5630349" y="3061577"/>
            <a:ext cx="2209741" cy="288922"/>
          </a:xfrm>
          <a:prstGeom prst="rect">
            <a:avLst/>
          </a:prstGeom>
        </p:spPr>
        <p:txBody>
          <a:bodyPr anchor="t" rtlCol="false" tIns="0" lIns="0" bIns="0" rIns="0">
            <a:spAutoFit/>
          </a:bodyPr>
          <a:lstStyle/>
          <a:p>
            <a:pPr algn="ctr">
              <a:lnSpc>
                <a:spcPts val="2450"/>
              </a:lnSpc>
            </a:pPr>
            <a:r>
              <a:rPr lang="en-US" sz="1750">
                <a:solidFill>
                  <a:srgbClr val="000001"/>
                </a:solidFill>
                <a:latin typeface="Canva Sans Bold"/>
                <a:ea typeface="Canva Sans Bold"/>
                <a:cs typeface="Canva Sans Bold"/>
                <a:sym typeface="Canva Sans Bold"/>
              </a:rPr>
              <a:t>Feature Engineering</a:t>
            </a:r>
          </a:p>
        </p:txBody>
      </p:sp>
      <p:sp>
        <p:nvSpPr>
          <p:cNvPr name="TextBox 97" id="97"/>
          <p:cNvSpPr txBox="true"/>
          <p:nvPr/>
        </p:nvSpPr>
        <p:spPr>
          <a:xfrm rot="0">
            <a:off x="5544534" y="3475306"/>
            <a:ext cx="2457512" cy="1091340"/>
          </a:xfrm>
          <a:prstGeom prst="rect">
            <a:avLst/>
          </a:prstGeom>
        </p:spPr>
        <p:txBody>
          <a:bodyPr anchor="t" rtlCol="false" tIns="0" lIns="0" bIns="0" rIns="0">
            <a:spAutoFit/>
          </a:bodyPr>
          <a:lstStyle/>
          <a:p>
            <a:pPr algn="ctr">
              <a:lnSpc>
                <a:spcPts val="1797"/>
              </a:lnSpc>
            </a:pPr>
            <a:r>
              <a:rPr lang="en-US" sz="1283">
                <a:solidFill>
                  <a:srgbClr val="000001"/>
                </a:solidFill>
                <a:latin typeface="Canva Sans"/>
                <a:ea typeface="Canva Sans"/>
                <a:cs typeface="Canva Sans"/>
                <a:sym typeface="Canva Sans"/>
              </a:rPr>
              <a:t>Calculationg Bioactivity class</a:t>
            </a:r>
          </a:p>
          <a:p>
            <a:pPr algn="ctr">
              <a:lnSpc>
                <a:spcPts val="1797"/>
              </a:lnSpc>
            </a:pPr>
            <a:r>
              <a:rPr lang="en-US" sz="1283">
                <a:solidFill>
                  <a:srgbClr val="000001"/>
                </a:solidFill>
                <a:latin typeface="Canva Sans"/>
                <a:ea typeface="Canva Sans"/>
                <a:cs typeface="Canva Sans"/>
                <a:sym typeface="Canva Sans"/>
              </a:rPr>
              <a:t>Based on standard value</a:t>
            </a:r>
          </a:p>
          <a:p>
            <a:pPr algn="l" marL="277183" indent="-138592" lvl="1">
              <a:lnSpc>
                <a:spcPts val="1797"/>
              </a:lnSpc>
              <a:buFont typeface="Arial"/>
              <a:buChar char="•"/>
            </a:pPr>
            <a:r>
              <a:rPr lang="en-US" sz="1283">
                <a:solidFill>
                  <a:srgbClr val="000001"/>
                </a:solidFill>
                <a:latin typeface="Canva Sans"/>
                <a:ea typeface="Canva Sans"/>
                <a:cs typeface="Canva Sans"/>
                <a:sym typeface="Canva Sans"/>
              </a:rPr>
              <a:t>Active(IC50&lt;1k)</a:t>
            </a:r>
          </a:p>
          <a:p>
            <a:pPr algn="l" marL="277183" indent="-138592" lvl="1">
              <a:lnSpc>
                <a:spcPts val="1797"/>
              </a:lnSpc>
              <a:buFont typeface="Arial"/>
              <a:buChar char="•"/>
            </a:pPr>
            <a:r>
              <a:rPr lang="en-US" sz="1283">
                <a:solidFill>
                  <a:srgbClr val="000001"/>
                </a:solidFill>
                <a:latin typeface="Canva Sans"/>
                <a:ea typeface="Canva Sans"/>
                <a:cs typeface="Canva Sans"/>
                <a:sym typeface="Canva Sans"/>
              </a:rPr>
              <a:t>Inactive(IC50&gt;10k)</a:t>
            </a:r>
          </a:p>
          <a:p>
            <a:pPr algn="l" marL="277183" indent="-138592" lvl="1">
              <a:lnSpc>
                <a:spcPts val="1797"/>
              </a:lnSpc>
              <a:buFont typeface="Arial"/>
              <a:buChar char="•"/>
            </a:pPr>
            <a:r>
              <a:rPr lang="en-US" sz="1283">
                <a:solidFill>
                  <a:srgbClr val="000001"/>
                </a:solidFill>
                <a:latin typeface="Canva Sans"/>
                <a:ea typeface="Canva Sans"/>
                <a:cs typeface="Canva Sans"/>
                <a:sym typeface="Canva Sans"/>
              </a:rPr>
              <a:t>Intermediate(IC50&gt;1k&lt;10k)</a:t>
            </a:r>
          </a:p>
        </p:txBody>
      </p:sp>
      <p:sp>
        <p:nvSpPr>
          <p:cNvPr name="TextBox 98" id="98"/>
          <p:cNvSpPr txBox="true"/>
          <p:nvPr/>
        </p:nvSpPr>
        <p:spPr>
          <a:xfrm rot="0">
            <a:off x="15361244" y="3072460"/>
            <a:ext cx="2458895" cy="558659"/>
          </a:xfrm>
          <a:prstGeom prst="rect">
            <a:avLst/>
          </a:prstGeom>
        </p:spPr>
        <p:txBody>
          <a:bodyPr anchor="t" rtlCol="false" tIns="0" lIns="0" bIns="0" rIns="0">
            <a:spAutoFit/>
          </a:bodyPr>
          <a:lstStyle/>
          <a:p>
            <a:pPr algn="ctr">
              <a:lnSpc>
                <a:spcPts val="2282"/>
              </a:lnSpc>
            </a:pPr>
            <a:r>
              <a:rPr lang="en-US" sz="1630">
                <a:solidFill>
                  <a:srgbClr val="000001"/>
                </a:solidFill>
                <a:latin typeface="Canva Sans Bold"/>
                <a:ea typeface="Canva Sans Bold"/>
                <a:cs typeface="Canva Sans Bold"/>
                <a:sym typeface="Canva Sans Bold"/>
              </a:rPr>
              <a:t>Final Dataset for model building</a:t>
            </a:r>
          </a:p>
        </p:txBody>
      </p:sp>
      <p:sp>
        <p:nvSpPr>
          <p:cNvPr name="TextBox 99" id="99"/>
          <p:cNvSpPr txBox="true"/>
          <p:nvPr/>
        </p:nvSpPr>
        <p:spPr>
          <a:xfrm rot="0">
            <a:off x="15517112" y="3840028"/>
            <a:ext cx="2184492" cy="1091340"/>
          </a:xfrm>
          <a:prstGeom prst="rect">
            <a:avLst/>
          </a:prstGeom>
        </p:spPr>
        <p:txBody>
          <a:bodyPr anchor="t" rtlCol="false" tIns="0" lIns="0" bIns="0" rIns="0">
            <a:spAutoFit/>
          </a:bodyPr>
          <a:lstStyle/>
          <a:p>
            <a:pPr algn="ctr">
              <a:lnSpc>
                <a:spcPts val="1797"/>
              </a:lnSpc>
            </a:pPr>
            <a:r>
              <a:rPr lang="en-US" sz="1283">
                <a:solidFill>
                  <a:srgbClr val="000001"/>
                </a:solidFill>
                <a:latin typeface="Canva Sans Bold"/>
                <a:ea typeface="Canva Sans Bold"/>
                <a:cs typeface="Canva Sans Bold"/>
                <a:sym typeface="Canva Sans Bold"/>
              </a:rPr>
              <a:t>Encoding </a:t>
            </a:r>
            <a:r>
              <a:rPr lang="en-US" sz="1283">
                <a:solidFill>
                  <a:srgbClr val="000001"/>
                </a:solidFill>
                <a:latin typeface="Canva Sans"/>
                <a:ea typeface="Canva Sans"/>
                <a:cs typeface="Canva Sans"/>
                <a:sym typeface="Canva Sans"/>
              </a:rPr>
              <a:t>using </a:t>
            </a:r>
            <a:r>
              <a:rPr lang="en-US" sz="1283">
                <a:solidFill>
                  <a:srgbClr val="000001"/>
                </a:solidFill>
                <a:latin typeface="Canva Sans Bold"/>
                <a:ea typeface="Canva Sans Bold"/>
                <a:cs typeface="Canva Sans Bold"/>
                <a:sym typeface="Canva Sans Bold"/>
              </a:rPr>
              <a:t> Fingerprint Descriptors</a:t>
            </a:r>
          </a:p>
          <a:p>
            <a:pPr algn="ctr">
              <a:lnSpc>
                <a:spcPts val="1797"/>
              </a:lnSpc>
            </a:pPr>
          </a:p>
          <a:p>
            <a:pPr algn="ctr">
              <a:lnSpc>
                <a:spcPts val="1797"/>
              </a:lnSpc>
            </a:pPr>
            <a:r>
              <a:rPr lang="en-US" sz="1283">
                <a:solidFill>
                  <a:srgbClr val="000001"/>
                </a:solidFill>
                <a:latin typeface="Canva Sans Bold"/>
                <a:ea typeface="Canva Sans Bold"/>
                <a:cs typeface="Canva Sans Bold"/>
                <a:sym typeface="Canva Sans Bold"/>
              </a:rPr>
              <a:t>3477 rows and 168 columns</a:t>
            </a:r>
          </a:p>
          <a:p>
            <a:pPr algn="ctr" marL="0" indent="0" lvl="0">
              <a:lnSpc>
                <a:spcPts val="1797"/>
              </a:lnSpc>
              <a:spcBef>
                <a:spcPct val="0"/>
              </a:spcBef>
            </a:pPr>
          </a:p>
        </p:txBody>
      </p:sp>
      <p:sp>
        <p:nvSpPr>
          <p:cNvPr name="TextBox 100" id="100"/>
          <p:cNvSpPr txBox="true"/>
          <p:nvPr/>
        </p:nvSpPr>
        <p:spPr>
          <a:xfrm rot="0">
            <a:off x="275507" y="9072918"/>
            <a:ext cx="18012493" cy="1026844"/>
          </a:xfrm>
          <a:prstGeom prst="rect">
            <a:avLst/>
          </a:prstGeom>
        </p:spPr>
        <p:txBody>
          <a:bodyPr anchor="t" rtlCol="false" tIns="0" lIns="0" bIns="0" rIns="0">
            <a:spAutoFit/>
          </a:bodyPr>
          <a:lstStyle/>
          <a:p>
            <a:pPr algn="ctr">
              <a:lnSpc>
                <a:spcPts val="2727"/>
              </a:lnSpc>
              <a:spcBef>
                <a:spcPct val="0"/>
              </a:spcBef>
            </a:pPr>
            <a:r>
              <a:rPr lang="en-US" sz="1948">
                <a:solidFill>
                  <a:srgbClr val="000001"/>
                </a:solidFill>
                <a:latin typeface="TT Chocolates Bold"/>
                <a:ea typeface="TT Chocolates Bold"/>
                <a:cs typeface="TT Chocolates Bold"/>
                <a:sym typeface="TT Chocolates Bold"/>
              </a:rPr>
              <a:t>Example - Canonical smile of </a:t>
            </a:r>
            <a:r>
              <a:rPr lang="en-US" sz="1948">
                <a:solidFill>
                  <a:srgbClr val="000001"/>
                </a:solidFill>
                <a:latin typeface="TT Chocolates Bold"/>
                <a:ea typeface="TT Chocolates Bold"/>
                <a:cs typeface="TT Chocolates Bold"/>
                <a:sym typeface="TT Chocolates Bold"/>
              </a:rPr>
              <a:t>Avagacestat :NC(=O)C(N(S(=O)(=O)c1ccc(cc1)Cl)Cc1ccc(cc1F)c1nocn1)CCC(F)(F)F</a:t>
            </a:r>
          </a:p>
          <a:p>
            <a:pPr algn="ctr">
              <a:lnSpc>
                <a:spcPts val="2727"/>
              </a:lnSpc>
              <a:spcBef>
                <a:spcPct val="0"/>
              </a:spcBef>
            </a:pPr>
            <a:r>
              <a:rPr lang="en-US" sz="1948">
                <a:solidFill>
                  <a:srgbClr val="000001"/>
                </a:solidFill>
                <a:latin typeface="TT Chocolates"/>
                <a:ea typeface="TT Chocolates"/>
                <a:cs typeface="TT Chocolates"/>
                <a:sym typeface="TT Chocolates"/>
              </a:rPr>
              <a:t>Avagacestat is an oral gamma-secretase inhibitor designed for the selective inhibition of A-beta generation relative to Notch substrates in the treatment of Alzheimer's Disease</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BFBF9"/>
        </a:solidFill>
      </p:bgPr>
    </p:bg>
    <p:spTree>
      <p:nvGrpSpPr>
        <p:cNvPr id="1" name=""/>
        <p:cNvGrpSpPr/>
        <p:nvPr/>
      </p:nvGrpSpPr>
      <p:grpSpPr>
        <a:xfrm>
          <a:off x="0" y="0"/>
          <a:ext cx="0" cy="0"/>
          <a:chOff x="0" y="0"/>
          <a:chExt cx="0" cy="0"/>
        </a:xfrm>
      </p:grpSpPr>
      <p:sp>
        <p:nvSpPr>
          <p:cNvPr name="Freeform 2" id="2"/>
          <p:cNvSpPr/>
          <p:nvPr/>
        </p:nvSpPr>
        <p:spPr>
          <a:xfrm flipH="false" flipV="false" rot="0">
            <a:off x="-4725897" y="1254377"/>
            <a:ext cx="9075579" cy="12365054"/>
          </a:xfrm>
          <a:custGeom>
            <a:avLst/>
            <a:gdLst/>
            <a:ahLst/>
            <a:cxnLst/>
            <a:rect r="r" b="b" t="t" l="l"/>
            <a:pathLst>
              <a:path h="12365054" w="9075579">
                <a:moveTo>
                  <a:pt x="0" y="0"/>
                </a:moveTo>
                <a:lnTo>
                  <a:pt x="9075578" y="0"/>
                </a:lnTo>
                <a:lnTo>
                  <a:pt x="9075578" y="12365054"/>
                </a:lnTo>
                <a:lnTo>
                  <a:pt x="0" y="12365054"/>
                </a:lnTo>
                <a:lnTo>
                  <a:pt x="0" y="0"/>
                </a:lnTo>
                <a:close/>
              </a:path>
            </a:pathLst>
          </a:custGeom>
          <a:blipFill>
            <a:blip r:embed="rId2"/>
            <a:stretch>
              <a:fillRect l="0" t="0" r="0" b="0"/>
            </a:stretch>
          </a:blipFill>
        </p:spPr>
      </p:sp>
      <p:sp>
        <p:nvSpPr>
          <p:cNvPr name="Freeform 3" id="3"/>
          <p:cNvSpPr/>
          <p:nvPr/>
        </p:nvSpPr>
        <p:spPr>
          <a:xfrm flipH="false" flipV="false" rot="0">
            <a:off x="14499007" y="-1743202"/>
            <a:ext cx="9075579" cy="12365054"/>
          </a:xfrm>
          <a:custGeom>
            <a:avLst/>
            <a:gdLst/>
            <a:ahLst/>
            <a:cxnLst/>
            <a:rect r="r" b="b" t="t" l="l"/>
            <a:pathLst>
              <a:path h="12365054" w="9075579">
                <a:moveTo>
                  <a:pt x="0" y="0"/>
                </a:moveTo>
                <a:lnTo>
                  <a:pt x="9075579" y="0"/>
                </a:lnTo>
                <a:lnTo>
                  <a:pt x="9075579" y="12365055"/>
                </a:lnTo>
                <a:lnTo>
                  <a:pt x="0" y="12365055"/>
                </a:lnTo>
                <a:lnTo>
                  <a:pt x="0" y="0"/>
                </a:lnTo>
                <a:close/>
              </a:path>
            </a:pathLst>
          </a:custGeom>
          <a:blipFill>
            <a:blip r:embed="rId2"/>
            <a:stretch>
              <a:fillRect l="0" t="0" r="0" b="0"/>
            </a:stretch>
          </a:blipFill>
        </p:spPr>
      </p:sp>
      <p:grpSp>
        <p:nvGrpSpPr>
          <p:cNvPr name="Group 4" id="4"/>
          <p:cNvGrpSpPr/>
          <p:nvPr/>
        </p:nvGrpSpPr>
        <p:grpSpPr>
          <a:xfrm rot="0">
            <a:off x="0" y="191289"/>
            <a:ext cx="18288000" cy="1254154"/>
            <a:chOff x="0" y="0"/>
            <a:chExt cx="5145428" cy="352863"/>
          </a:xfrm>
        </p:grpSpPr>
        <p:sp>
          <p:nvSpPr>
            <p:cNvPr name="Freeform 5" id="5"/>
            <p:cNvSpPr/>
            <p:nvPr/>
          </p:nvSpPr>
          <p:spPr>
            <a:xfrm flipH="false" flipV="false" rot="0">
              <a:off x="0" y="0"/>
              <a:ext cx="5145428" cy="352863"/>
            </a:xfrm>
            <a:custGeom>
              <a:avLst/>
              <a:gdLst/>
              <a:ahLst/>
              <a:cxnLst/>
              <a:rect r="r" b="b" t="t" l="l"/>
              <a:pathLst>
                <a:path h="352863" w="5145428">
                  <a:moveTo>
                    <a:pt x="0" y="0"/>
                  </a:moveTo>
                  <a:lnTo>
                    <a:pt x="5145428" y="0"/>
                  </a:lnTo>
                  <a:lnTo>
                    <a:pt x="5145428" y="352863"/>
                  </a:lnTo>
                  <a:lnTo>
                    <a:pt x="0" y="352863"/>
                  </a:lnTo>
                  <a:close/>
                </a:path>
              </a:pathLst>
            </a:custGeom>
            <a:solidFill>
              <a:srgbClr val="8574D1"/>
            </a:solidFill>
            <a:ln cap="sq">
              <a:noFill/>
              <a:prstDash val="solid"/>
              <a:miter/>
            </a:ln>
          </p:spPr>
        </p:sp>
        <p:sp>
          <p:nvSpPr>
            <p:cNvPr name="TextBox 6" id="6"/>
            <p:cNvSpPr txBox="true"/>
            <p:nvPr/>
          </p:nvSpPr>
          <p:spPr>
            <a:xfrm>
              <a:off x="0" y="9525"/>
              <a:ext cx="5145428" cy="343338"/>
            </a:xfrm>
            <a:prstGeom prst="rect">
              <a:avLst/>
            </a:prstGeom>
          </p:spPr>
          <p:txBody>
            <a:bodyPr anchor="ctr" rtlCol="false" tIns="34560" lIns="34560" bIns="34560" rIns="34560"/>
            <a:lstStyle/>
            <a:p>
              <a:pPr algn="ctr" marL="0" indent="0" lvl="0">
                <a:lnSpc>
                  <a:spcPts val="5403"/>
                </a:lnSpc>
                <a:spcBef>
                  <a:spcPct val="0"/>
                </a:spcBef>
              </a:pPr>
            </a:p>
          </p:txBody>
        </p:sp>
      </p:grpSp>
      <p:sp>
        <p:nvSpPr>
          <p:cNvPr name="Freeform 7" id="7"/>
          <p:cNvSpPr/>
          <p:nvPr/>
        </p:nvSpPr>
        <p:spPr>
          <a:xfrm flipH="false" flipV="false" rot="0">
            <a:off x="292925" y="3466790"/>
            <a:ext cx="6770641" cy="6668709"/>
          </a:xfrm>
          <a:custGeom>
            <a:avLst/>
            <a:gdLst/>
            <a:ahLst/>
            <a:cxnLst/>
            <a:rect r="r" b="b" t="t" l="l"/>
            <a:pathLst>
              <a:path h="6668709" w="6770641">
                <a:moveTo>
                  <a:pt x="0" y="0"/>
                </a:moveTo>
                <a:lnTo>
                  <a:pt x="6770640" y="0"/>
                </a:lnTo>
                <a:lnTo>
                  <a:pt x="6770640" y="6668709"/>
                </a:lnTo>
                <a:lnTo>
                  <a:pt x="0" y="6668709"/>
                </a:lnTo>
                <a:lnTo>
                  <a:pt x="0" y="0"/>
                </a:lnTo>
                <a:close/>
              </a:path>
            </a:pathLst>
          </a:custGeom>
          <a:blipFill>
            <a:blip r:embed="rId3"/>
            <a:stretch>
              <a:fillRect l="-1540" t="0" r="-1540" b="0"/>
            </a:stretch>
          </a:blipFill>
        </p:spPr>
      </p:sp>
      <p:sp>
        <p:nvSpPr>
          <p:cNvPr name="Freeform 8" id="8"/>
          <p:cNvSpPr/>
          <p:nvPr/>
        </p:nvSpPr>
        <p:spPr>
          <a:xfrm flipH="false" flipV="false" rot="0">
            <a:off x="7333793" y="3466790"/>
            <a:ext cx="10759519" cy="6820210"/>
          </a:xfrm>
          <a:custGeom>
            <a:avLst/>
            <a:gdLst/>
            <a:ahLst/>
            <a:cxnLst/>
            <a:rect r="r" b="b" t="t" l="l"/>
            <a:pathLst>
              <a:path h="6820210" w="10759519">
                <a:moveTo>
                  <a:pt x="0" y="0"/>
                </a:moveTo>
                <a:lnTo>
                  <a:pt x="10759518" y="0"/>
                </a:lnTo>
                <a:lnTo>
                  <a:pt x="10759518" y="6820210"/>
                </a:lnTo>
                <a:lnTo>
                  <a:pt x="0" y="6820210"/>
                </a:lnTo>
                <a:lnTo>
                  <a:pt x="0" y="0"/>
                </a:lnTo>
                <a:close/>
              </a:path>
            </a:pathLst>
          </a:custGeom>
          <a:blipFill>
            <a:blip r:embed="rId4"/>
            <a:stretch>
              <a:fillRect l="-243" t="0" r="-243" b="-1508"/>
            </a:stretch>
          </a:blipFill>
          <a:ln cap="sq">
            <a:noFill/>
            <a:prstDash val="solid"/>
            <a:miter/>
          </a:ln>
        </p:spPr>
      </p:sp>
      <p:sp>
        <p:nvSpPr>
          <p:cNvPr name="TextBox 9" id="9"/>
          <p:cNvSpPr txBox="true"/>
          <p:nvPr/>
        </p:nvSpPr>
        <p:spPr>
          <a:xfrm rot="0">
            <a:off x="0" y="157964"/>
            <a:ext cx="18288000" cy="1096413"/>
          </a:xfrm>
          <a:prstGeom prst="rect">
            <a:avLst/>
          </a:prstGeom>
        </p:spPr>
        <p:txBody>
          <a:bodyPr anchor="t" rtlCol="false" tIns="0" lIns="0" bIns="0" rIns="0">
            <a:spAutoFit/>
          </a:bodyPr>
          <a:lstStyle/>
          <a:p>
            <a:pPr algn="ctr">
              <a:lnSpc>
                <a:spcPts val="8867"/>
              </a:lnSpc>
            </a:pPr>
            <a:r>
              <a:rPr lang="en-US" sz="6334">
                <a:solidFill>
                  <a:srgbClr val="FFFFFF"/>
                </a:solidFill>
                <a:latin typeface="TT Chocolates Bold"/>
                <a:ea typeface="TT Chocolates Bold"/>
                <a:cs typeface="TT Chocolates Bold"/>
                <a:sym typeface="TT Chocolates Bold"/>
              </a:rPr>
              <a:t>Exploratory Data Analysis</a:t>
            </a:r>
          </a:p>
        </p:txBody>
      </p:sp>
      <p:sp>
        <p:nvSpPr>
          <p:cNvPr name="TextBox 10" id="10"/>
          <p:cNvSpPr txBox="true"/>
          <p:nvPr/>
        </p:nvSpPr>
        <p:spPr>
          <a:xfrm rot="0">
            <a:off x="608141" y="1599998"/>
            <a:ext cx="17071717" cy="1626511"/>
          </a:xfrm>
          <a:prstGeom prst="rect">
            <a:avLst/>
          </a:prstGeom>
        </p:spPr>
        <p:txBody>
          <a:bodyPr anchor="t" rtlCol="false" tIns="0" lIns="0" bIns="0" rIns="0">
            <a:spAutoFit/>
          </a:bodyPr>
          <a:lstStyle/>
          <a:p>
            <a:pPr algn="l" marL="413558" indent="-206779" lvl="1">
              <a:lnSpc>
                <a:spcPts val="3141"/>
              </a:lnSpc>
              <a:buFont typeface="Arial"/>
              <a:buChar char="•"/>
            </a:pPr>
            <a:r>
              <a:rPr lang="en-US" sz="1915">
                <a:solidFill>
                  <a:srgbClr val="0E0340"/>
                </a:solidFill>
                <a:latin typeface="Helvetica World"/>
                <a:ea typeface="Helvetica World"/>
                <a:cs typeface="Helvetica World"/>
                <a:sym typeface="Helvetica World"/>
              </a:rPr>
              <a:t>Gammasecreatse data contains more </a:t>
            </a:r>
            <a:r>
              <a:rPr lang="en-US" sz="1915">
                <a:solidFill>
                  <a:srgbClr val="0E0340"/>
                </a:solidFill>
                <a:latin typeface="Helvetica World Bold"/>
                <a:ea typeface="Helvetica World Bold"/>
                <a:cs typeface="Helvetica World Bold"/>
                <a:sym typeface="Helvetica World Bold"/>
              </a:rPr>
              <a:t>bioactive</a:t>
            </a:r>
            <a:r>
              <a:rPr lang="en-US" sz="1915">
                <a:solidFill>
                  <a:srgbClr val="0E0340"/>
                </a:solidFill>
                <a:latin typeface="Helvetica World"/>
                <a:ea typeface="Helvetica World"/>
                <a:cs typeface="Helvetica World"/>
                <a:sym typeface="Helvetica World"/>
              </a:rPr>
              <a:t> molecules compared to inactive and intermediate.</a:t>
            </a:r>
          </a:p>
          <a:p>
            <a:pPr algn="l" marL="413558" indent="-206779" lvl="1">
              <a:lnSpc>
                <a:spcPts val="3141"/>
              </a:lnSpc>
              <a:buFont typeface="Arial"/>
              <a:buChar char="•"/>
            </a:pPr>
            <a:r>
              <a:rPr lang="en-US" sz="1915">
                <a:solidFill>
                  <a:srgbClr val="0E0340"/>
                </a:solidFill>
                <a:latin typeface="Helvetica World"/>
                <a:ea typeface="Helvetica World"/>
                <a:cs typeface="Helvetica World"/>
                <a:sym typeface="Helvetica World"/>
              </a:rPr>
              <a:t>The scatter plot explains the ditribution of molecules with their classes and </a:t>
            </a:r>
            <a:r>
              <a:rPr lang="en-US" sz="1915">
                <a:solidFill>
                  <a:srgbClr val="0E0340"/>
                </a:solidFill>
                <a:latin typeface="Helvetica World Bold"/>
                <a:ea typeface="Helvetica World Bold"/>
                <a:cs typeface="Helvetica World Bold"/>
                <a:sym typeface="Helvetica World Bold"/>
              </a:rPr>
              <a:t>pIC50</a:t>
            </a:r>
            <a:r>
              <a:rPr lang="en-US" sz="1915">
                <a:solidFill>
                  <a:srgbClr val="0E0340"/>
                </a:solidFill>
                <a:latin typeface="Helvetica World"/>
                <a:ea typeface="Helvetica World"/>
                <a:cs typeface="Helvetica World"/>
                <a:sym typeface="Helvetica World"/>
              </a:rPr>
              <a:t> values, where active with </a:t>
            </a:r>
            <a:r>
              <a:rPr lang="en-US" sz="1915">
                <a:solidFill>
                  <a:srgbClr val="0E0340"/>
                </a:solidFill>
                <a:latin typeface="Helvetica World Bold"/>
                <a:ea typeface="Helvetica World Bold"/>
                <a:cs typeface="Helvetica World Bold"/>
                <a:sym typeface="Helvetica World Bold"/>
              </a:rPr>
              <a:t>pIC50</a:t>
            </a:r>
            <a:r>
              <a:rPr lang="en-US" sz="1915">
                <a:solidFill>
                  <a:srgbClr val="0E0340"/>
                </a:solidFill>
                <a:latin typeface="Helvetica World"/>
                <a:ea typeface="Helvetica World"/>
                <a:cs typeface="Helvetica World"/>
                <a:sym typeface="Helvetica World"/>
              </a:rPr>
              <a:t> value </a:t>
            </a:r>
            <a:r>
              <a:rPr lang="en-US" sz="1915">
                <a:solidFill>
                  <a:srgbClr val="0E0340"/>
                </a:solidFill>
                <a:latin typeface="Helvetica World Bold"/>
                <a:ea typeface="Helvetica World Bold"/>
                <a:cs typeface="Helvetica World Bold"/>
                <a:sym typeface="Helvetica World Bold"/>
              </a:rPr>
              <a:t>7.5</a:t>
            </a:r>
            <a:r>
              <a:rPr lang="en-US" sz="1915">
                <a:solidFill>
                  <a:srgbClr val="0E0340"/>
                </a:solidFill>
                <a:latin typeface="Helvetica World"/>
                <a:ea typeface="Helvetica World"/>
                <a:cs typeface="Helvetica World"/>
                <a:sym typeface="Helvetica World"/>
              </a:rPr>
              <a:t> to </a:t>
            </a:r>
            <a:r>
              <a:rPr lang="en-US" sz="1915">
                <a:solidFill>
                  <a:srgbClr val="0E0340"/>
                </a:solidFill>
                <a:latin typeface="Helvetica World Bold"/>
                <a:ea typeface="Helvetica World Bold"/>
                <a:cs typeface="Helvetica World Bold"/>
                <a:sym typeface="Helvetica World Bold"/>
              </a:rPr>
              <a:t>9.0</a:t>
            </a:r>
            <a:r>
              <a:rPr lang="en-US" sz="1915">
                <a:solidFill>
                  <a:srgbClr val="0E0340"/>
                </a:solidFill>
                <a:latin typeface="Helvetica World"/>
                <a:ea typeface="Helvetica World"/>
                <a:cs typeface="Helvetica World"/>
                <a:sym typeface="Helvetica World"/>
              </a:rPr>
              <a:t> are more in the target protein</a:t>
            </a:r>
          </a:p>
          <a:p>
            <a:pPr algn="l" marL="413558" indent="-206779" lvl="1">
              <a:lnSpc>
                <a:spcPts val="3141"/>
              </a:lnSpc>
              <a:buFont typeface="Arial"/>
              <a:buChar char="•"/>
            </a:pPr>
            <a:r>
              <a:rPr lang="en-US" sz="1915">
                <a:solidFill>
                  <a:srgbClr val="0E0340"/>
                </a:solidFill>
                <a:latin typeface="Helvetica World"/>
                <a:ea typeface="Helvetica World"/>
                <a:cs typeface="Helvetica World"/>
                <a:sym typeface="Helvetica World"/>
              </a:rPr>
              <a:t>Also used </a:t>
            </a:r>
            <a:r>
              <a:rPr lang="en-US" sz="1915">
                <a:solidFill>
                  <a:srgbClr val="0E0340"/>
                </a:solidFill>
                <a:latin typeface="Helvetica World Bold"/>
                <a:ea typeface="Helvetica World Bold"/>
                <a:cs typeface="Helvetica World Bold"/>
                <a:sym typeface="Helvetica World Bold"/>
              </a:rPr>
              <a:t>Mann-Whitney U Test </a:t>
            </a:r>
            <a:r>
              <a:rPr lang="en-US" sz="1915">
                <a:solidFill>
                  <a:srgbClr val="0E0340"/>
                </a:solidFill>
                <a:latin typeface="Helvetica World"/>
                <a:ea typeface="Helvetica World"/>
                <a:cs typeface="Helvetica World"/>
                <a:sym typeface="Helvetica World"/>
              </a:rPr>
              <a:t> for </a:t>
            </a:r>
            <a:r>
              <a:rPr lang="en-US" sz="1915">
                <a:solidFill>
                  <a:srgbClr val="0E0340"/>
                </a:solidFill>
                <a:latin typeface="Helvetica World Bold"/>
                <a:ea typeface="Helvetica World Bold"/>
                <a:cs typeface="Helvetica World Bold"/>
                <a:sym typeface="Helvetica World Bold"/>
              </a:rPr>
              <a:t>Statistical</a:t>
            </a:r>
            <a:r>
              <a:rPr lang="en-US" sz="1915">
                <a:solidFill>
                  <a:srgbClr val="0E0340"/>
                </a:solidFill>
                <a:latin typeface="Helvetica World"/>
                <a:ea typeface="Helvetica World"/>
                <a:cs typeface="Helvetica World"/>
                <a:sym typeface="Helvetica World"/>
              </a:rPr>
              <a:t> </a:t>
            </a:r>
            <a:r>
              <a:rPr lang="en-US" sz="1915">
                <a:solidFill>
                  <a:srgbClr val="0E0340"/>
                </a:solidFill>
                <a:latin typeface="Helvetica World Bold"/>
                <a:ea typeface="Helvetica World Bold"/>
                <a:cs typeface="Helvetica World Bold"/>
                <a:sym typeface="Helvetica World Bold"/>
              </a:rPr>
              <a:t>Analysis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BFBF9"/>
        </a:solidFill>
      </p:bgPr>
    </p:bg>
    <p:spTree>
      <p:nvGrpSpPr>
        <p:cNvPr id="1" name=""/>
        <p:cNvGrpSpPr/>
        <p:nvPr/>
      </p:nvGrpSpPr>
      <p:grpSpPr>
        <a:xfrm>
          <a:off x="0" y="0"/>
          <a:ext cx="0" cy="0"/>
          <a:chOff x="0" y="0"/>
          <a:chExt cx="0" cy="0"/>
        </a:xfrm>
      </p:grpSpPr>
      <p:sp>
        <p:nvSpPr>
          <p:cNvPr name="Freeform 2" id="2"/>
          <p:cNvSpPr/>
          <p:nvPr/>
        </p:nvSpPr>
        <p:spPr>
          <a:xfrm flipH="false" flipV="false" rot="5316682">
            <a:off x="11566852" y="1355503"/>
            <a:ext cx="13033344" cy="6705379"/>
          </a:xfrm>
          <a:custGeom>
            <a:avLst/>
            <a:gdLst/>
            <a:ahLst/>
            <a:cxnLst/>
            <a:rect r="r" b="b" t="t" l="l"/>
            <a:pathLst>
              <a:path h="6705379" w="13033344">
                <a:moveTo>
                  <a:pt x="0" y="0"/>
                </a:moveTo>
                <a:lnTo>
                  <a:pt x="13033343" y="0"/>
                </a:lnTo>
                <a:lnTo>
                  <a:pt x="13033343" y="6705379"/>
                </a:lnTo>
                <a:lnTo>
                  <a:pt x="0" y="6705379"/>
                </a:lnTo>
                <a:lnTo>
                  <a:pt x="0" y="0"/>
                </a:lnTo>
                <a:close/>
              </a:path>
            </a:pathLst>
          </a:custGeom>
          <a:blipFill>
            <a:blip r:embed="rId2"/>
            <a:stretch>
              <a:fillRect l="0" t="0" r="0" b="0"/>
            </a:stretch>
          </a:blipFill>
        </p:spPr>
      </p:sp>
      <p:sp>
        <p:nvSpPr>
          <p:cNvPr name="TextBox 3" id="3"/>
          <p:cNvSpPr txBox="true"/>
          <p:nvPr/>
        </p:nvSpPr>
        <p:spPr>
          <a:xfrm rot="0">
            <a:off x="9603042" y="1969564"/>
            <a:ext cx="8115300" cy="2738628"/>
          </a:xfrm>
          <a:prstGeom prst="rect">
            <a:avLst/>
          </a:prstGeom>
        </p:spPr>
        <p:txBody>
          <a:bodyPr anchor="t" rtlCol="false" tIns="0" lIns="0" bIns="0" rIns="0">
            <a:spAutoFit/>
          </a:bodyPr>
          <a:lstStyle/>
          <a:p>
            <a:pPr algn="l">
              <a:lnSpc>
                <a:spcPts val="10656"/>
              </a:lnSpc>
            </a:pPr>
            <a:r>
              <a:rPr lang="en-US" sz="9600">
                <a:solidFill>
                  <a:srgbClr val="0E0340"/>
                </a:solidFill>
                <a:latin typeface="TT Chocolates Bold"/>
                <a:ea typeface="TT Chocolates Bold"/>
                <a:cs typeface="TT Chocolates Bold"/>
                <a:sym typeface="TT Chocolates Bold"/>
              </a:rPr>
              <a:t>Model Comparision</a:t>
            </a:r>
          </a:p>
        </p:txBody>
      </p:sp>
      <p:pic>
        <p:nvPicPr>
          <p:cNvPr name="Picture 4" id="4"/>
          <p:cNvPicPr>
            <a:picLocks noChangeAspect="true"/>
          </p:cNvPicPr>
          <p:nvPr/>
        </p:nvPicPr>
        <p:blipFill>
          <a:blip r:embed="rId3"/>
          <a:stretch>
            <a:fillRect/>
          </a:stretch>
        </p:blipFill>
        <p:spPr>
          <a:xfrm rot="0">
            <a:off x="-398306" y="1139361"/>
            <a:ext cx="10771442" cy="8621927"/>
          </a:xfrm>
          <a:prstGeom prst="rect">
            <a:avLst/>
          </a:prstGeom>
        </p:spPr>
      </p:pic>
      <p:sp>
        <p:nvSpPr>
          <p:cNvPr name="TextBox 5" id="5"/>
          <p:cNvSpPr txBox="true"/>
          <p:nvPr/>
        </p:nvSpPr>
        <p:spPr>
          <a:xfrm rot="0">
            <a:off x="10233916" y="5904487"/>
            <a:ext cx="5348288" cy="1245769"/>
          </a:xfrm>
          <a:prstGeom prst="rect">
            <a:avLst/>
          </a:prstGeom>
        </p:spPr>
        <p:txBody>
          <a:bodyPr anchor="t" rtlCol="false" tIns="0" lIns="0" bIns="0" rIns="0">
            <a:spAutoFit/>
          </a:bodyPr>
          <a:lstStyle/>
          <a:p>
            <a:pPr algn="ctr">
              <a:lnSpc>
                <a:spcPts val="3352"/>
              </a:lnSpc>
              <a:spcBef>
                <a:spcPct val="0"/>
              </a:spcBef>
            </a:pPr>
            <a:r>
              <a:rPr lang="en-US" sz="2394">
                <a:solidFill>
                  <a:srgbClr val="0E0340"/>
                </a:solidFill>
                <a:latin typeface="TT Chocolates Bold"/>
                <a:ea typeface="TT Chocolates Bold"/>
                <a:cs typeface="TT Chocolates Bold"/>
                <a:sym typeface="TT Chocolates Bold"/>
              </a:rPr>
              <a:t>By comparing with all the Algorithm SVM (Linear)​ is giving you the higest accuracy </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BFBF9"/>
        </a:solidFill>
      </p:bgPr>
    </p:bg>
    <p:spTree>
      <p:nvGrpSpPr>
        <p:cNvPr id="1" name=""/>
        <p:cNvGrpSpPr/>
        <p:nvPr/>
      </p:nvGrpSpPr>
      <p:grpSpPr>
        <a:xfrm>
          <a:off x="0" y="0"/>
          <a:ext cx="0" cy="0"/>
          <a:chOff x="0" y="0"/>
          <a:chExt cx="0" cy="0"/>
        </a:xfrm>
      </p:grpSpPr>
      <p:sp>
        <p:nvSpPr>
          <p:cNvPr name="Freeform 2" id="2"/>
          <p:cNvSpPr/>
          <p:nvPr/>
        </p:nvSpPr>
        <p:spPr>
          <a:xfrm flipH="false" flipV="false" rot="0">
            <a:off x="15834843" y="-1658882"/>
            <a:ext cx="9075579" cy="12410079"/>
          </a:xfrm>
          <a:custGeom>
            <a:avLst/>
            <a:gdLst/>
            <a:ahLst/>
            <a:cxnLst/>
            <a:rect r="r" b="b" t="t" l="l"/>
            <a:pathLst>
              <a:path h="12410079" w="9075579">
                <a:moveTo>
                  <a:pt x="0" y="0"/>
                </a:moveTo>
                <a:lnTo>
                  <a:pt x="9075578" y="0"/>
                </a:lnTo>
                <a:lnTo>
                  <a:pt x="9075578" y="12410079"/>
                </a:lnTo>
                <a:lnTo>
                  <a:pt x="0" y="12410079"/>
                </a:lnTo>
                <a:lnTo>
                  <a:pt x="0" y="0"/>
                </a:lnTo>
                <a:close/>
              </a:path>
            </a:pathLst>
          </a:custGeom>
          <a:blipFill>
            <a:blip r:embed="rId2"/>
            <a:stretch>
              <a:fillRect l="-182" t="0" r="-182" b="0"/>
            </a:stretch>
          </a:blipFill>
        </p:spPr>
      </p:sp>
      <p:grpSp>
        <p:nvGrpSpPr>
          <p:cNvPr name="Group 3" id="3"/>
          <p:cNvGrpSpPr/>
          <p:nvPr/>
        </p:nvGrpSpPr>
        <p:grpSpPr>
          <a:xfrm rot="0">
            <a:off x="-1378915" y="227916"/>
            <a:ext cx="21045830" cy="1601568"/>
            <a:chOff x="0" y="0"/>
            <a:chExt cx="5542935" cy="421812"/>
          </a:xfrm>
        </p:grpSpPr>
        <p:sp>
          <p:nvSpPr>
            <p:cNvPr name="Freeform 4" id="4"/>
            <p:cNvSpPr/>
            <p:nvPr/>
          </p:nvSpPr>
          <p:spPr>
            <a:xfrm flipH="false" flipV="false" rot="0">
              <a:off x="0" y="0"/>
              <a:ext cx="5542935" cy="421812"/>
            </a:xfrm>
            <a:custGeom>
              <a:avLst/>
              <a:gdLst/>
              <a:ahLst/>
              <a:cxnLst/>
              <a:rect r="r" b="b" t="t" l="l"/>
              <a:pathLst>
                <a:path h="421812" w="5542935">
                  <a:moveTo>
                    <a:pt x="0" y="0"/>
                  </a:moveTo>
                  <a:lnTo>
                    <a:pt x="5542935" y="0"/>
                  </a:lnTo>
                  <a:lnTo>
                    <a:pt x="5542935" y="421812"/>
                  </a:lnTo>
                  <a:lnTo>
                    <a:pt x="0" y="421812"/>
                  </a:lnTo>
                  <a:close/>
                </a:path>
              </a:pathLst>
            </a:custGeom>
            <a:solidFill>
              <a:srgbClr val="8574D1"/>
            </a:solidFill>
          </p:spPr>
        </p:sp>
        <p:sp>
          <p:nvSpPr>
            <p:cNvPr name="TextBox 5" id="5"/>
            <p:cNvSpPr txBox="true"/>
            <p:nvPr/>
          </p:nvSpPr>
          <p:spPr>
            <a:xfrm>
              <a:off x="0" y="-47625"/>
              <a:ext cx="5542935" cy="469437"/>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567538" y="2066508"/>
            <a:ext cx="6526608" cy="4183168"/>
          </a:xfrm>
          <a:custGeom>
            <a:avLst/>
            <a:gdLst/>
            <a:ahLst/>
            <a:cxnLst/>
            <a:rect r="r" b="b" t="t" l="l"/>
            <a:pathLst>
              <a:path h="4183168" w="6526608">
                <a:moveTo>
                  <a:pt x="0" y="0"/>
                </a:moveTo>
                <a:lnTo>
                  <a:pt x="6526608" y="0"/>
                </a:lnTo>
                <a:lnTo>
                  <a:pt x="6526608" y="4183169"/>
                </a:lnTo>
                <a:lnTo>
                  <a:pt x="0" y="4183169"/>
                </a:lnTo>
                <a:lnTo>
                  <a:pt x="0" y="0"/>
                </a:lnTo>
                <a:close/>
              </a:path>
            </a:pathLst>
          </a:custGeom>
          <a:blipFill>
            <a:blip r:embed="rId3"/>
            <a:stretch>
              <a:fillRect l="-801" t="0" r="-801" b="0"/>
            </a:stretch>
          </a:blipFill>
        </p:spPr>
      </p:sp>
      <p:sp>
        <p:nvSpPr>
          <p:cNvPr name="Freeform 7" id="7"/>
          <p:cNvSpPr/>
          <p:nvPr/>
        </p:nvSpPr>
        <p:spPr>
          <a:xfrm flipH="false" flipV="false" rot="0">
            <a:off x="5779419" y="6473984"/>
            <a:ext cx="7393592" cy="3813016"/>
          </a:xfrm>
          <a:custGeom>
            <a:avLst/>
            <a:gdLst/>
            <a:ahLst/>
            <a:cxnLst/>
            <a:rect r="r" b="b" t="t" l="l"/>
            <a:pathLst>
              <a:path h="3813016" w="7393592">
                <a:moveTo>
                  <a:pt x="0" y="0"/>
                </a:moveTo>
                <a:lnTo>
                  <a:pt x="7393592" y="0"/>
                </a:lnTo>
                <a:lnTo>
                  <a:pt x="7393592" y="3813016"/>
                </a:lnTo>
                <a:lnTo>
                  <a:pt x="0" y="3813016"/>
                </a:lnTo>
                <a:lnTo>
                  <a:pt x="0" y="0"/>
                </a:lnTo>
                <a:close/>
              </a:path>
            </a:pathLst>
          </a:custGeom>
          <a:blipFill>
            <a:blip r:embed="rId4"/>
            <a:stretch>
              <a:fillRect l="0" t="-3444" r="0" b="-3444"/>
            </a:stretch>
          </a:blipFill>
        </p:spPr>
      </p:sp>
      <p:sp>
        <p:nvSpPr>
          <p:cNvPr name="Freeform 8" id="8"/>
          <p:cNvSpPr/>
          <p:nvPr/>
        </p:nvSpPr>
        <p:spPr>
          <a:xfrm flipH="false" flipV="false" rot="0">
            <a:off x="9768232" y="2066508"/>
            <a:ext cx="7670904" cy="3924946"/>
          </a:xfrm>
          <a:custGeom>
            <a:avLst/>
            <a:gdLst/>
            <a:ahLst/>
            <a:cxnLst/>
            <a:rect r="r" b="b" t="t" l="l"/>
            <a:pathLst>
              <a:path h="3924946" w="7670904">
                <a:moveTo>
                  <a:pt x="0" y="0"/>
                </a:moveTo>
                <a:lnTo>
                  <a:pt x="7670905" y="0"/>
                </a:lnTo>
                <a:lnTo>
                  <a:pt x="7670905" y="3924946"/>
                </a:lnTo>
                <a:lnTo>
                  <a:pt x="0" y="3924946"/>
                </a:lnTo>
                <a:lnTo>
                  <a:pt x="0" y="0"/>
                </a:lnTo>
                <a:close/>
              </a:path>
            </a:pathLst>
          </a:custGeom>
          <a:blipFill>
            <a:blip r:embed="rId5"/>
            <a:stretch>
              <a:fillRect l="0" t="0" r="0" b="0"/>
            </a:stretch>
          </a:blipFill>
        </p:spPr>
      </p:sp>
      <p:sp>
        <p:nvSpPr>
          <p:cNvPr name="AutoShape 9" id="9"/>
          <p:cNvSpPr/>
          <p:nvPr/>
        </p:nvSpPr>
        <p:spPr>
          <a:xfrm flipH="true">
            <a:off x="13603685" y="6249677"/>
            <a:ext cx="1630389" cy="1211635"/>
          </a:xfrm>
          <a:prstGeom prst="line">
            <a:avLst/>
          </a:prstGeom>
          <a:ln cap="flat" w="38100">
            <a:solidFill>
              <a:srgbClr val="000000"/>
            </a:solidFill>
            <a:prstDash val="solid"/>
            <a:headEnd type="none" len="sm" w="sm"/>
            <a:tailEnd type="arrow" len="sm" w="med"/>
          </a:ln>
        </p:spPr>
      </p:sp>
      <p:sp>
        <p:nvSpPr>
          <p:cNvPr name="AutoShape 10" id="10"/>
          <p:cNvSpPr/>
          <p:nvPr/>
        </p:nvSpPr>
        <p:spPr>
          <a:xfrm flipV="true">
            <a:off x="7094146" y="3752657"/>
            <a:ext cx="2124443" cy="594981"/>
          </a:xfrm>
          <a:prstGeom prst="line">
            <a:avLst/>
          </a:prstGeom>
          <a:ln cap="flat" w="38100">
            <a:solidFill>
              <a:srgbClr val="000000"/>
            </a:solidFill>
            <a:prstDash val="solid"/>
            <a:headEnd type="none" len="sm" w="sm"/>
            <a:tailEnd type="arrow" len="sm" w="med"/>
          </a:ln>
        </p:spPr>
      </p:sp>
      <p:sp>
        <p:nvSpPr>
          <p:cNvPr name="TextBox 11" id="11"/>
          <p:cNvSpPr txBox="true"/>
          <p:nvPr/>
        </p:nvSpPr>
        <p:spPr>
          <a:xfrm rot="0">
            <a:off x="709736" y="206424"/>
            <a:ext cx="16218413" cy="1394450"/>
          </a:xfrm>
          <a:prstGeom prst="rect">
            <a:avLst/>
          </a:prstGeom>
        </p:spPr>
        <p:txBody>
          <a:bodyPr anchor="t" rtlCol="false" tIns="0" lIns="0" bIns="0" rIns="0">
            <a:spAutoFit/>
          </a:bodyPr>
          <a:lstStyle/>
          <a:p>
            <a:pPr algn="ctr">
              <a:lnSpc>
                <a:spcPts val="11340"/>
              </a:lnSpc>
            </a:pPr>
            <a:r>
              <a:rPr lang="en-US" sz="8100">
                <a:solidFill>
                  <a:srgbClr val="FFFFFF"/>
                </a:solidFill>
                <a:latin typeface="TT Chocolates Bold"/>
                <a:ea typeface="TT Chocolates Bold"/>
                <a:cs typeface="TT Chocolates Bold"/>
                <a:sym typeface="TT Chocolates Bold"/>
              </a:rPr>
              <a:t>Deployment</a:t>
            </a:r>
          </a:p>
        </p:txBody>
      </p:sp>
      <p:sp>
        <p:nvSpPr>
          <p:cNvPr name="Freeform 12" id="12"/>
          <p:cNvSpPr/>
          <p:nvPr/>
        </p:nvSpPr>
        <p:spPr>
          <a:xfrm flipH="false" flipV="false" rot="0">
            <a:off x="-4537789" y="3752657"/>
            <a:ext cx="9075579" cy="12365054"/>
          </a:xfrm>
          <a:custGeom>
            <a:avLst/>
            <a:gdLst/>
            <a:ahLst/>
            <a:cxnLst/>
            <a:rect r="r" b="b" t="t" l="l"/>
            <a:pathLst>
              <a:path h="12365054" w="9075579">
                <a:moveTo>
                  <a:pt x="0" y="0"/>
                </a:moveTo>
                <a:lnTo>
                  <a:pt x="9075578" y="0"/>
                </a:lnTo>
                <a:lnTo>
                  <a:pt x="9075578" y="12365054"/>
                </a:lnTo>
                <a:lnTo>
                  <a:pt x="0" y="12365054"/>
                </a:lnTo>
                <a:lnTo>
                  <a:pt x="0" y="0"/>
                </a:lnTo>
                <a:close/>
              </a:path>
            </a:pathLst>
          </a:custGeom>
          <a:blipFill>
            <a:blip r:embed="rId2"/>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BFBF9"/>
        </a:solidFill>
      </p:bgPr>
    </p:bg>
    <p:spTree>
      <p:nvGrpSpPr>
        <p:cNvPr id="1" name=""/>
        <p:cNvGrpSpPr/>
        <p:nvPr/>
      </p:nvGrpSpPr>
      <p:grpSpPr>
        <a:xfrm>
          <a:off x="0" y="0"/>
          <a:ext cx="0" cy="0"/>
          <a:chOff x="0" y="0"/>
          <a:chExt cx="0" cy="0"/>
        </a:xfrm>
      </p:grpSpPr>
      <p:grpSp>
        <p:nvGrpSpPr>
          <p:cNvPr name="Group 2" id="2"/>
          <p:cNvGrpSpPr/>
          <p:nvPr/>
        </p:nvGrpSpPr>
        <p:grpSpPr>
          <a:xfrm rot="0">
            <a:off x="-1378915" y="579193"/>
            <a:ext cx="21045830" cy="2148063"/>
            <a:chOff x="0" y="0"/>
            <a:chExt cx="5542935" cy="565745"/>
          </a:xfrm>
        </p:grpSpPr>
        <p:sp>
          <p:nvSpPr>
            <p:cNvPr name="Freeform 3" id="3"/>
            <p:cNvSpPr/>
            <p:nvPr/>
          </p:nvSpPr>
          <p:spPr>
            <a:xfrm flipH="false" flipV="false" rot="0">
              <a:off x="0" y="0"/>
              <a:ext cx="5542935" cy="565745"/>
            </a:xfrm>
            <a:custGeom>
              <a:avLst/>
              <a:gdLst/>
              <a:ahLst/>
              <a:cxnLst/>
              <a:rect r="r" b="b" t="t" l="l"/>
              <a:pathLst>
                <a:path h="565745" w="5542935">
                  <a:moveTo>
                    <a:pt x="0" y="0"/>
                  </a:moveTo>
                  <a:lnTo>
                    <a:pt x="5542935" y="0"/>
                  </a:lnTo>
                  <a:lnTo>
                    <a:pt x="5542935" y="565745"/>
                  </a:lnTo>
                  <a:lnTo>
                    <a:pt x="0" y="565745"/>
                  </a:lnTo>
                  <a:close/>
                </a:path>
              </a:pathLst>
            </a:custGeom>
            <a:solidFill>
              <a:srgbClr val="8574D1"/>
            </a:solidFill>
          </p:spPr>
        </p:sp>
        <p:sp>
          <p:nvSpPr>
            <p:cNvPr name="TextBox 4" id="4"/>
            <p:cNvSpPr txBox="true"/>
            <p:nvPr/>
          </p:nvSpPr>
          <p:spPr>
            <a:xfrm>
              <a:off x="0" y="-47625"/>
              <a:ext cx="5542935" cy="613370"/>
            </a:xfrm>
            <a:prstGeom prst="rect">
              <a:avLst/>
            </a:prstGeom>
          </p:spPr>
          <p:txBody>
            <a:bodyPr anchor="ctr" rtlCol="false" tIns="50800" lIns="50800" bIns="50800" rIns="50800"/>
            <a:lstStyle/>
            <a:p>
              <a:pPr algn="ctr">
                <a:lnSpc>
                  <a:spcPts val="2659"/>
                </a:lnSpc>
                <a:spcBef>
                  <a:spcPct val="0"/>
                </a:spcBef>
              </a:pPr>
            </a:p>
          </p:txBody>
        </p:sp>
      </p:grpSp>
      <p:sp>
        <p:nvSpPr>
          <p:cNvPr name="TextBox 5" id="5"/>
          <p:cNvSpPr txBox="true"/>
          <p:nvPr/>
        </p:nvSpPr>
        <p:spPr>
          <a:xfrm rot="0">
            <a:off x="1040887" y="889261"/>
            <a:ext cx="16218413" cy="1510025"/>
          </a:xfrm>
          <a:prstGeom prst="rect">
            <a:avLst/>
          </a:prstGeom>
        </p:spPr>
        <p:txBody>
          <a:bodyPr anchor="t" rtlCol="false" tIns="0" lIns="0" bIns="0" rIns="0">
            <a:spAutoFit/>
          </a:bodyPr>
          <a:lstStyle/>
          <a:p>
            <a:pPr algn="ctr">
              <a:lnSpc>
                <a:spcPts val="12320"/>
              </a:lnSpc>
            </a:pPr>
            <a:r>
              <a:rPr lang="en-US" sz="8800">
                <a:solidFill>
                  <a:srgbClr val="FFFFFF"/>
                </a:solidFill>
                <a:latin typeface="TT Chocolates Bold"/>
                <a:ea typeface="TT Chocolates Bold"/>
                <a:cs typeface="TT Chocolates Bold"/>
                <a:sym typeface="TT Chocolates Bold"/>
              </a:rPr>
              <a:t>Conclusions</a:t>
            </a:r>
          </a:p>
        </p:txBody>
      </p:sp>
      <p:sp>
        <p:nvSpPr>
          <p:cNvPr name="Freeform 6" id="6"/>
          <p:cNvSpPr/>
          <p:nvPr/>
        </p:nvSpPr>
        <p:spPr>
          <a:xfrm flipH="false" flipV="false" rot="1968098">
            <a:off x="13509061" y="-1051086"/>
            <a:ext cx="6065633" cy="5783510"/>
          </a:xfrm>
          <a:custGeom>
            <a:avLst/>
            <a:gdLst/>
            <a:ahLst/>
            <a:cxnLst/>
            <a:rect r="r" b="b" t="t" l="l"/>
            <a:pathLst>
              <a:path h="5783510" w="6065633">
                <a:moveTo>
                  <a:pt x="0" y="0"/>
                </a:moveTo>
                <a:lnTo>
                  <a:pt x="6065633" y="0"/>
                </a:lnTo>
                <a:lnTo>
                  <a:pt x="6065633" y="5783510"/>
                </a:lnTo>
                <a:lnTo>
                  <a:pt x="0" y="5783510"/>
                </a:lnTo>
                <a:lnTo>
                  <a:pt x="0" y="0"/>
                </a:lnTo>
                <a:close/>
              </a:path>
            </a:pathLst>
          </a:custGeom>
          <a:blipFill>
            <a:blip r:embed="rId2"/>
            <a:stretch>
              <a:fillRect l="0" t="0" r="0" b="0"/>
            </a:stretch>
          </a:blipFill>
        </p:spPr>
      </p:sp>
      <p:sp>
        <p:nvSpPr>
          <p:cNvPr name="TextBox 7" id="7"/>
          <p:cNvSpPr txBox="true"/>
          <p:nvPr/>
        </p:nvSpPr>
        <p:spPr>
          <a:xfrm rot="0">
            <a:off x="662302" y="3578225"/>
            <a:ext cx="15879575" cy="5680075"/>
          </a:xfrm>
          <a:prstGeom prst="rect">
            <a:avLst/>
          </a:prstGeom>
        </p:spPr>
        <p:txBody>
          <a:bodyPr anchor="t" rtlCol="false" tIns="0" lIns="0" bIns="0" rIns="0">
            <a:spAutoFit/>
          </a:bodyPr>
          <a:lstStyle/>
          <a:p>
            <a:pPr algn="l" marL="539746" indent="-269873" lvl="1">
              <a:lnSpc>
                <a:spcPts val="3499"/>
              </a:lnSpc>
              <a:buFont typeface="Arial"/>
              <a:buChar char="•"/>
            </a:pPr>
            <a:r>
              <a:rPr lang="en-US" sz="2499">
                <a:solidFill>
                  <a:srgbClr val="000000"/>
                </a:solidFill>
                <a:latin typeface="TT Chocolates Bold"/>
                <a:ea typeface="TT Chocolates Bold"/>
                <a:cs typeface="TT Chocolates Bold"/>
                <a:sym typeface="TT Chocolates Bold"/>
              </a:rPr>
              <a:t>Enhanced Drug Discovery: The developed predictive models for gamma-secretase activity offer valuable insights into the efficacy of compounds, aiding in the identification and prioritization of potential Alzheimer's disease treatments.</a:t>
            </a:r>
          </a:p>
          <a:p>
            <a:pPr algn="l">
              <a:lnSpc>
                <a:spcPts val="3499"/>
              </a:lnSpc>
            </a:pPr>
          </a:p>
          <a:p>
            <a:pPr algn="l" marL="539746" indent="-269873" lvl="1">
              <a:lnSpc>
                <a:spcPts val="3499"/>
              </a:lnSpc>
              <a:buFont typeface="Arial"/>
              <a:buChar char="•"/>
            </a:pPr>
            <a:r>
              <a:rPr lang="en-US" sz="2499">
                <a:solidFill>
                  <a:srgbClr val="000000"/>
                </a:solidFill>
                <a:latin typeface="TT Chocolates Bold"/>
                <a:ea typeface="TT Chocolates Bold"/>
                <a:cs typeface="TT Chocolates Bold"/>
                <a:sym typeface="TT Chocolates Bold"/>
              </a:rPr>
              <a:t>Integration with Bioinformatics Platforms: The methodology and models can be integrated into bioinformatics tools and drug discovery platforms, providing real-time predictions and accelerating the screening of new compounds.</a:t>
            </a:r>
          </a:p>
          <a:p>
            <a:pPr algn="l">
              <a:lnSpc>
                <a:spcPts val="3499"/>
              </a:lnSpc>
            </a:pPr>
          </a:p>
          <a:p>
            <a:pPr algn="l" marL="539746" indent="-269873" lvl="1">
              <a:lnSpc>
                <a:spcPts val="3499"/>
              </a:lnSpc>
              <a:buFont typeface="Arial"/>
              <a:buChar char="•"/>
            </a:pPr>
            <a:r>
              <a:rPr lang="en-US" sz="2499">
                <a:solidFill>
                  <a:srgbClr val="000000"/>
                </a:solidFill>
                <a:latin typeface="TT Chocolates Bold"/>
                <a:ea typeface="TT Chocolates Bold"/>
                <a:cs typeface="TT Chocolates Bold"/>
                <a:sym typeface="TT Chocolates Bold"/>
              </a:rPr>
              <a:t>Scalable Deployment: The models can be deployed in a cloud-based environment or integrated into existing drug discovery systems, allowing for scalable and accessible analysis of compounds.</a:t>
            </a:r>
          </a:p>
          <a:p>
            <a:pPr algn="l">
              <a:lnSpc>
                <a:spcPts val="3499"/>
              </a:lnSpc>
            </a:pPr>
          </a:p>
          <a:p>
            <a:pPr algn="l" marL="539746" indent="-269873" lvl="1">
              <a:lnSpc>
                <a:spcPts val="3499"/>
              </a:lnSpc>
              <a:buFont typeface="Arial"/>
              <a:buChar char="•"/>
            </a:pPr>
            <a:r>
              <a:rPr lang="en-US" sz="2499">
                <a:solidFill>
                  <a:srgbClr val="000000"/>
                </a:solidFill>
                <a:latin typeface="TT Chocolates Bold"/>
                <a:ea typeface="TT Chocolates Bold"/>
                <a:cs typeface="TT Chocolates Bold"/>
                <a:sym typeface="TT Chocolates Bold"/>
              </a:rPr>
              <a:t>User-Friendly Interface: Implementing a user interface for researchers to input and analyze new compounds will facilitate practical application and enhance decision-making in drug development.</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9201241" y="-1497799"/>
            <a:ext cx="8105541" cy="11043424"/>
          </a:xfrm>
          <a:custGeom>
            <a:avLst/>
            <a:gdLst/>
            <a:ahLst/>
            <a:cxnLst/>
            <a:rect r="r" b="b" t="t" l="l"/>
            <a:pathLst>
              <a:path h="11043424" w="8105541">
                <a:moveTo>
                  <a:pt x="8105541" y="0"/>
                </a:moveTo>
                <a:lnTo>
                  <a:pt x="0" y="0"/>
                </a:lnTo>
                <a:lnTo>
                  <a:pt x="0" y="11043424"/>
                </a:lnTo>
                <a:lnTo>
                  <a:pt x="8105541" y="11043424"/>
                </a:lnTo>
                <a:lnTo>
                  <a:pt x="8105541" y="0"/>
                </a:lnTo>
                <a:close/>
              </a:path>
            </a:pathLst>
          </a:custGeom>
          <a:blipFill>
            <a:blip r:embed="rId2"/>
            <a:stretch>
              <a:fillRect l="0" t="0" r="0" b="0"/>
            </a:stretch>
          </a:blipFill>
        </p:spPr>
      </p:sp>
      <p:grpSp>
        <p:nvGrpSpPr>
          <p:cNvPr name="Group 3" id="3"/>
          <p:cNvGrpSpPr/>
          <p:nvPr/>
        </p:nvGrpSpPr>
        <p:grpSpPr>
          <a:xfrm rot="0">
            <a:off x="1289012" y="6508739"/>
            <a:ext cx="9779141" cy="2588459"/>
            <a:chOff x="0" y="0"/>
            <a:chExt cx="2202856" cy="583078"/>
          </a:xfrm>
        </p:grpSpPr>
        <p:sp>
          <p:nvSpPr>
            <p:cNvPr name="Freeform 4" id="4"/>
            <p:cNvSpPr/>
            <p:nvPr/>
          </p:nvSpPr>
          <p:spPr>
            <a:xfrm flipH="false" flipV="false" rot="0">
              <a:off x="0" y="0"/>
              <a:ext cx="2202856" cy="583078"/>
            </a:xfrm>
            <a:custGeom>
              <a:avLst/>
              <a:gdLst/>
              <a:ahLst/>
              <a:cxnLst/>
              <a:rect r="r" b="b" t="t" l="l"/>
              <a:pathLst>
                <a:path h="583078" w="2202856">
                  <a:moveTo>
                    <a:pt x="0" y="0"/>
                  </a:moveTo>
                  <a:lnTo>
                    <a:pt x="2202856" y="0"/>
                  </a:lnTo>
                  <a:lnTo>
                    <a:pt x="2202856" y="583078"/>
                  </a:lnTo>
                  <a:lnTo>
                    <a:pt x="0" y="583078"/>
                  </a:lnTo>
                  <a:close/>
                </a:path>
              </a:pathLst>
            </a:custGeom>
            <a:solidFill>
              <a:srgbClr val="F8F5FF"/>
            </a:solidFill>
            <a:ln w="9525" cap="sq">
              <a:solidFill>
                <a:srgbClr val="231076"/>
              </a:solidFill>
              <a:prstDash val="solid"/>
              <a:miter/>
            </a:ln>
          </p:spPr>
        </p:sp>
        <p:sp>
          <p:nvSpPr>
            <p:cNvPr name="TextBox 5" id="5"/>
            <p:cNvSpPr txBox="true"/>
            <p:nvPr/>
          </p:nvSpPr>
          <p:spPr>
            <a:xfrm>
              <a:off x="0" y="-19050"/>
              <a:ext cx="2202856" cy="602128"/>
            </a:xfrm>
            <a:prstGeom prst="rect">
              <a:avLst/>
            </a:prstGeom>
          </p:spPr>
          <p:txBody>
            <a:bodyPr anchor="ctr" rtlCol="false" tIns="34560" lIns="34560" bIns="34560" rIns="34560"/>
            <a:lstStyle/>
            <a:p>
              <a:pPr algn="ctr">
                <a:lnSpc>
                  <a:spcPts val="1161"/>
                </a:lnSpc>
              </a:pPr>
            </a:p>
          </p:txBody>
        </p:sp>
      </p:grpSp>
      <p:grpSp>
        <p:nvGrpSpPr>
          <p:cNvPr name="Group 6" id="6"/>
          <p:cNvGrpSpPr/>
          <p:nvPr/>
        </p:nvGrpSpPr>
        <p:grpSpPr>
          <a:xfrm rot="0">
            <a:off x="1668708" y="7503108"/>
            <a:ext cx="480237" cy="480237"/>
            <a:chOff x="0" y="0"/>
            <a:chExt cx="640316" cy="640316"/>
          </a:xfrm>
        </p:grpSpPr>
        <p:sp>
          <p:nvSpPr>
            <p:cNvPr name="Freeform 7" id="7"/>
            <p:cNvSpPr/>
            <p:nvPr/>
          </p:nvSpPr>
          <p:spPr>
            <a:xfrm flipH="false" flipV="false" rot="0">
              <a:off x="0" y="0"/>
              <a:ext cx="640316" cy="640316"/>
            </a:xfrm>
            <a:custGeom>
              <a:avLst/>
              <a:gdLst/>
              <a:ahLst/>
              <a:cxnLst/>
              <a:rect r="r" b="b" t="t" l="l"/>
              <a:pathLst>
                <a:path h="640316" w="640316">
                  <a:moveTo>
                    <a:pt x="0" y="0"/>
                  </a:moveTo>
                  <a:lnTo>
                    <a:pt x="640316" y="0"/>
                  </a:lnTo>
                  <a:lnTo>
                    <a:pt x="640316" y="640316"/>
                  </a:lnTo>
                  <a:lnTo>
                    <a:pt x="0" y="64031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130449" y="129757"/>
              <a:ext cx="379418" cy="380802"/>
            </a:xfrm>
            <a:custGeom>
              <a:avLst/>
              <a:gdLst/>
              <a:ahLst/>
              <a:cxnLst/>
              <a:rect r="r" b="b" t="t" l="l"/>
              <a:pathLst>
                <a:path h="380802" w="379418">
                  <a:moveTo>
                    <a:pt x="0" y="0"/>
                  </a:moveTo>
                  <a:lnTo>
                    <a:pt x="379418" y="0"/>
                  </a:lnTo>
                  <a:lnTo>
                    <a:pt x="379418" y="380802"/>
                  </a:lnTo>
                  <a:lnTo>
                    <a:pt x="0" y="38080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grpSp>
        <p:nvGrpSpPr>
          <p:cNvPr name="Group 9" id="9"/>
          <p:cNvGrpSpPr/>
          <p:nvPr/>
        </p:nvGrpSpPr>
        <p:grpSpPr>
          <a:xfrm rot="0">
            <a:off x="7993509" y="7503108"/>
            <a:ext cx="480237" cy="480237"/>
            <a:chOff x="0" y="0"/>
            <a:chExt cx="640316" cy="640316"/>
          </a:xfrm>
        </p:grpSpPr>
        <p:sp>
          <p:nvSpPr>
            <p:cNvPr name="Freeform 10" id="10"/>
            <p:cNvSpPr/>
            <p:nvPr/>
          </p:nvSpPr>
          <p:spPr>
            <a:xfrm flipH="false" flipV="false" rot="0">
              <a:off x="0" y="0"/>
              <a:ext cx="640316" cy="640316"/>
            </a:xfrm>
            <a:custGeom>
              <a:avLst/>
              <a:gdLst/>
              <a:ahLst/>
              <a:cxnLst/>
              <a:rect r="r" b="b" t="t" l="l"/>
              <a:pathLst>
                <a:path h="640316" w="640316">
                  <a:moveTo>
                    <a:pt x="0" y="0"/>
                  </a:moveTo>
                  <a:lnTo>
                    <a:pt x="640316" y="0"/>
                  </a:lnTo>
                  <a:lnTo>
                    <a:pt x="640316" y="640316"/>
                  </a:lnTo>
                  <a:lnTo>
                    <a:pt x="0" y="64031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1" id="11"/>
            <p:cNvSpPr/>
            <p:nvPr/>
          </p:nvSpPr>
          <p:spPr>
            <a:xfrm flipH="false" flipV="false" rot="0">
              <a:off x="152527" y="90133"/>
              <a:ext cx="335262" cy="460051"/>
            </a:xfrm>
            <a:custGeom>
              <a:avLst/>
              <a:gdLst/>
              <a:ahLst/>
              <a:cxnLst/>
              <a:rect r="r" b="b" t="t" l="l"/>
              <a:pathLst>
                <a:path h="460051" w="335262">
                  <a:moveTo>
                    <a:pt x="0" y="0"/>
                  </a:moveTo>
                  <a:lnTo>
                    <a:pt x="335262" y="0"/>
                  </a:lnTo>
                  <a:lnTo>
                    <a:pt x="335262" y="460050"/>
                  </a:lnTo>
                  <a:lnTo>
                    <a:pt x="0" y="46005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grpSp>
        <p:nvGrpSpPr>
          <p:cNvPr name="Group 12" id="12"/>
          <p:cNvGrpSpPr/>
          <p:nvPr/>
        </p:nvGrpSpPr>
        <p:grpSpPr>
          <a:xfrm rot="0">
            <a:off x="1668708" y="8158035"/>
            <a:ext cx="480237" cy="480237"/>
            <a:chOff x="0" y="0"/>
            <a:chExt cx="640316" cy="640316"/>
          </a:xfrm>
        </p:grpSpPr>
        <p:sp>
          <p:nvSpPr>
            <p:cNvPr name="Freeform 13" id="13"/>
            <p:cNvSpPr/>
            <p:nvPr/>
          </p:nvSpPr>
          <p:spPr>
            <a:xfrm flipH="false" flipV="false" rot="0">
              <a:off x="0" y="0"/>
              <a:ext cx="640316" cy="640316"/>
            </a:xfrm>
            <a:custGeom>
              <a:avLst/>
              <a:gdLst/>
              <a:ahLst/>
              <a:cxnLst/>
              <a:rect r="r" b="b" t="t" l="l"/>
              <a:pathLst>
                <a:path h="640316" w="640316">
                  <a:moveTo>
                    <a:pt x="0" y="0"/>
                  </a:moveTo>
                  <a:lnTo>
                    <a:pt x="640316" y="0"/>
                  </a:lnTo>
                  <a:lnTo>
                    <a:pt x="640316" y="640316"/>
                  </a:lnTo>
                  <a:lnTo>
                    <a:pt x="0" y="64031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4" id="14"/>
            <p:cNvSpPr/>
            <p:nvPr/>
          </p:nvSpPr>
          <p:spPr>
            <a:xfrm flipH="false" flipV="false" rot="0">
              <a:off x="118553" y="177627"/>
              <a:ext cx="393219" cy="302421"/>
            </a:xfrm>
            <a:custGeom>
              <a:avLst/>
              <a:gdLst/>
              <a:ahLst/>
              <a:cxnLst/>
              <a:rect r="r" b="b" t="t" l="l"/>
              <a:pathLst>
                <a:path h="302421" w="393219">
                  <a:moveTo>
                    <a:pt x="0" y="0"/>
                  </a:moveTo>
                  <a:lnTo>
                    <a:pt x="393219" y="0"/>
                  </a:lnTo>
                  <a:lnTo>
                    <a:pt x="393219" y="302421"/>
                  </a:lnTo>
                  <a:lnTo>
                    <a:pt x="0" y="30242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grpSp>
      <p:grpSp>
        <p:nvGrpSpPr>
          <p:cNvPr name="Group 15" id="15"/>
          <p:cNvGrpSpPr/>
          <p:nvPr/>
        </p:nvGrpSpPr>
        <p:grpSpPr>
          <a:xfrm rot="0">
            <a:off x="7993509" y="8212247"/>
            <a:ext cx="480237" cy="480237"/>
            <a:chOff x="0" y="0"/>
            <a:chExt cx="640316" cy="640316"/>
          </a:xfrm>
        </p:grpSpPr>
        <p:sp>
          <p:nvSpPr>
            <p:cNvPr name="Freeform 16" id="16"/>
            <p:cNvSpPr/>
            <p:nvPr/>
          </p:nvSpPr>
          <p:spPr>
            <a:xfrm flipH="false" flipV="false" rot="0">
              <a:off x="0" y="0"/>
              <a:ext cx="640316" cy="640316"/>
            </a:xfrm>
            <a:custGeom>
              <a:avLst/>
              <a:gdLst/>
              <a:ahLst/>
              <a:cxnLst/>
              <a:rect r="r" b="b" t="t" l="l"/>
              <a:pathLst>
                <a:path h="640316" w="640316">
                  <a:moveTo>
                    <a:pt x="0" y="0"/>
                  </a:moveTo>
                  <a:lnTo>
                    <a:pt x="640316" y="0"/>
                  </a:lnTo>
                  <a:lnTo>
                    <a:pt x="640316" y="640316"/>
                  </a:lnTo>
                  <a:lnTo>
                    <a:pt x="0" y="64031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7" id="17"/>
            <p:cNvSpPr/>
            <p:nvPr/>
          </p:nvSpPr>
          <p:spPr>
            <a:xfrm flipH="false" flipV="false" rot="0">
              <a:off x="189365" y="107708"/>
              <a:ext cx="276715" cy="424899"/>
            </a:xfrm>
            <a:custGeom>
              <a:avLst/>
              <a:gdLst/>
              <a:ahLst/>
              <a:cxnLst/>
              <a:rect r="r" b="b" t="t" l="l"/>
              <a:pathLst>
                <a:path h="424899" w="276715">
                  <a:moveTo>
                    <a:pt x="0" y="0"/>
                  </a:moveTo>
                  <a:lnTo>
                    <a:pt x="276716" y="0"/>
                  </a:lnTo>
                  <a:lnTo>
                    <a:pt x="276716" y="424899"/>
                  </a:lnTo>
                  <a:lnTo>
                    <a:pt x="0" y="424899"/>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grpSp>
      <p:sp>
        <p:nvSpPr>
          <p:cNvPr name="Freeform 18" id="18"/>
          <p:cNvSpPr/>
          <p:nvPr/>
        </p:nvSpPr>
        <p:spPr>
          <a:xfrm flipH="false" flipV="false" rot="0">
            <a:off x="1266825" y="1028700"/>
            <a:ext cx="322205" cy="322205"/>
          </a:xfrm>
          <a:custGeom>
            <a:avLst/>
            <a:gdLst/>
            <a:ahLst/>
            <a:cxnLst/>
            <a:rect r="r" b="b" t="t" l="l"/>
            <a:pathLst>
              <a:path h="322205" w="322205">
                <a:moveTo>
                  <a:pt x="0" y="0"/>
                </a:moveTo>
                <a:lnTo>
                  <a:pt x="322205" y="0"/>
                </a:lnTo>
                <a:lnTo>
                  <a:pt x="322205" y="322205"/>
                </a:lnTo>
                <a:lnTo>
                  <a:pt x="0" y="322205"/>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9" id="19"/>
          <p:cNvSpPr/>
          <p:nvPr/>
        </p:nvSpPr>
        <p:spPr>
          <a:xfrm flipH="false" flipV="false" rot="0">
            <a:off x="-552818" y="-867597"/>
            <a:ext cx="2921508" cy="4114800"/>
          </a:xfrm>
          <a:custGeom>
            <a:avLst/>
            <a:gdLst/>
            <a:ahLst/>
            <a:cxnLst/>
            <a:rect r="r" b="b" t="t" l="l"/>
            <a:pathLst>
              <a:path h="4114800" w="2921508">
                <a:moveTo>
                  <a:pt x="0" y="0"/>
                </a:moveTo>
                <a:lnTo>
                  <a:pt x="2921508" y="0"/>
                </a:lnTo>
                <a:lnTo>
                  <a:pt x="2921508" y="4114800"/>
                </a:lnTo>
                <a:lnTo>
                  <a:pt x="0" y="4114800"/>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TextBox 20" id="20"/>
          <p:cNvSpPr txBox="true"/>
          <p:nvPr/>
        </p:nvSpPr>
        <p:spPr>
          <a:xfrm rot="0">
            <a:off x="1250419" y="4036258"/>
            <a:ext cx="7416928" cy="1684075"/>
          </a:xfrm>
          <a:prstGeom prst="rect">
            <a:avLst/>
          </a:prstGeom>
        </p:spPr>
        <p:txBody>
          <a:bodyPr anchor="t" rtlCol="false" tIns="0" lIns="0" bIns="0" rIns="0">
            <a:spAutoFit/>
          </a:bodyPr>
          <a:lstStyle/>
          <a:p>
            <a:pPr algn="l" marL="0" indent="0" lvl="0">
              <a:lnSpc>
                <a:spcPts val="12675"/>
              </a:lnSpc>
            </a:pPr>
            <a:r>
              <a:rPr lang="en-US" sz="12675" spc="139">
                <a:solidFill>
                  <a:srgbClr val="231076"/>
                </a:solidFill>
                <a:latin typeface="Anton"/>
                <a:ea typeface="Anton"/>
                <a:cs typeface="Anton"/>
                <a:sym typeface="Anton"/>
              </a:rPr>
              <a:t>THANK YOU</a:t>
            </a:r>
          </a:p>
        </p:txBody>
      </p:sp>
      <p:sp>
        <p:nvSpPr>
          <p:cNvPr name="TextBox 21" id="21"/>
          <p:cNvSpPr txBox="true"/>
          <p:nvPr/>
        </p:nvSpPr>
        <p:spPr>
          <a:xfrm rot="0">
            <a:off x="2368690" y="7484058"/>
            <a:ext cx="5257574" cy="621049"/>
          </a:xfrm>
          <a:prstGeom prst="rect">
            <a:avLst/>
          </a:prstGeom>
        </p:spPr>
        <p:txBody>
          <a:bodyPr anchor="t" rtlCol="false" tIns="0" lIns="0" bIns="0" rIns="0">
            <a:spAutoFit/>
          </a:bodyPr>
          <a:lstStyle/>
          <a:p>
            <a:pPr algn="l">
              <a:lnSpc>
                <a:spcPts val="2499"/>
              </a:lnSpc>
            </a:pPr>
            <a:r>
              <a:rPr lang="en-US" sz="1907">
                <a:solidFill>
                  <a:srgbClr val="0E0340"/>
                </a:solidFill>
                <a:latin typeface="TT Chocolates Bold"/>
                <a:ea typeface="TT Chocolates Bold"/>
                <a:cs typeface="TT Chocolates Bold"/>
                <a:sym typeface="TT Chocolates Bold"/>
              </a:rPr>
              <a:t>https://www.linkedin.com/in/nanditha-j-k-268880246/</a:t>
            </a:r>
          </a:p>
        </p:txBody>
      </p:sp>
      <p:sp>
        <p:nvSpPr>
          <p:cNvPr name="TextBox 22" id="22"/>
          <p:cNvSpPr txBox="true"/>
          <p:nvPr/>
        </p:nvSpPr>
        <p:spPr>
          <a:xfrm rot="0">
            <a:off x="2309534" y="8262412"/>
            <a:ext cx="5316730" cy="359683"/>
          </a:xfrm>
          <a:prstGeom prst="rect">
            <a:avLst/>
          </a:prstGeom>
        </p:spPr>
        <p:txBody>
          <a:bodyPr anchor="t" rtlCol="false" tIns="0" lIns="0" bIns="0" rIns="0">
            <a:spAutoFit/>
          </a:bodyPr>
          <a:lstStyle/>
          <a:p>
            <a:pPr algn="l">
              <a:lnSpc>
                <a:spcPts val="2892"/>
              </a:lnSpc>
            </a:pPr>
            <a:r>
              <a:rPr lang="en-US" sz="2207">
                <a:solidFill>
                  <a:srgbClr val="0E0340"/>
                </a:solidFill>
                <a:latin typeface="TT Chocolates Bold"/>
                <a:ea typeface="TT Chocolates Bold"/>
                <a:cs typeface="TT Chocolates Bold"/>
                <a:sym typeface="TT Chocolates Bold"/>
              </a:rPr>
              <a:t>nandithajkj1999@gmail.com</a:t>
            </a:r>
          </a:p>
        </p:txBody>
      </p:sp>
      <p:sp>
        <p:nvSpPr>
          <p:cNvPr name="TextBox 23" id="23"/>
          <p:cNvSpPr txBox="true"/>
          <p:nvPr/>
        </p:nvSpPr>
        <p:spPr>
          <a:xfrm rot="0">
            <a:off x="8667347" y="7557924"/>
            <a:ext cx="2897430" cy="342030"/>
          </a:xfrm>
          <a:prstGeom prst="rect">
            <a:avLst/>
          </a:prstGeom>
        </p:spPr>
        <p:txBody>
          <a:bodyPr anchor="t" rtlCol="false" tIns="0" lIns="0" bIns="0" rIns="0">
            <a:spAutoFit/>
          </a:bodyPr>
          <a:lstStyle/>
          <a:p>
            <a:pPr algn="l">
              <a:lnSpc>
                <a:spcPts val="2761"/>
              </a:lnSpc>
            </a:pPr>
            <a:r>
              <a:rPr lang="en-US" sz="2107">
                <a:solidFill>
                  <a:srgbClr val="0E0340"/>
                </a:solidFill>
                <a:latin typeface="TT Chocolates Bold"/>
                <a:ea typeface="TT Chocolates Bold"/>
                <a:cs typeface="TT Chocolates Bold"/>
                <a:sym typeface="TT Chocolates Bold"/>
              </a:rPr>
              <a:t>+91 8105272513</a:t>
            </a:r>
          </a:p>
        </p:txBody>
      </p:sp>
      <p:sp>
        <p:nvSpPr>
          <p:cNvPr name="TextBox 24" id="24"/>
          <p:cNvSpPr txBox="true"/>
          <p:nvPr/>
        </p:nvSpPr>
        <p:spPr>
          <a:xfrm rot="0">
            <a:off x="8705941" y="8183672"/>
            <a:ext cx="2897430" cy="359683"/>
          </a:xfrm>
          <a:prstGeom prst="rect">
            <a:avLst/>
          </a:prstGeom>
        </p:spPr>
        <p:txBody>
          <a:bodyPr anchor="t" rtlCol="false" tIns="0" lIns="0" bIns="0" rIns="0">
            <a:spAutoFit/>
          </a:bodyPr>
          <a:lstStyle/>
          <a:p>
            <a:pPr algn="l">
              <a:lnSpc>
                <a:spcPts val="2892"/>
              </a:lnSpc>
            </a:pPr>
            <a:r>
              <a:rPr lang="en-US" sz="2207">
                <a:solidFill>
                  <a:srgbClr val="0E0340"/>
                </a:solidFill>
                <a:latin typeface="TT Chocolates Bold"/>
                <a:ea typeface="TT Chocolates Bold"/>
                <a:cs typeface="TT Chocolates Bold"/>
                <a:sym typeface="TT Chocolates Bold"/>
              </a:rPr>
              <a:t>Bengaluru</a:t>
            </a:r>
          </a:p>
        </p:txBody>
      </p:sp>
      <p:sp>
        <p:nvSpPr>
          <p:cNvPr name="TextBox 25" id="25"/>
          <p:cNvSpPr txBox="true"/>
          <p:nvPr/>
        </p:nvSpPr>
        <p:spPr>
          <a:xfrm rot="0">
            <a:off x="4728834" y="6732092"/>
            <a:ext cx="2897430" cy="509035"/>
          </a:xfrm>
          <a:prstGeom prst="rect">
            <a:avLst/>
          </a:prstGeom>
        </p:spPr>
        <p:txBody>
          <a:bodyPr anchor="t" rtlCol="false" tIns="0" lIns="0" bIns="0" rIns="0">
            <a:spAutoFit/>
          </a:bodyPr>
          <a:lstStyle/>
          <a:p>
            <a:pPr algn="l">
              <a:lnSpc>
                <a:spcPts val="4071"/>
              </a:lnSpc>
            </a:pPr>
            <a:r>
              <a:rPr lang="en-US" sz="3107">
                <a:solidFill>
                  <a:srgbClr val="0E0340"/>
                </a:solidFill>
                <a:latin typeface="TT Chocolates Bold"/>
                <a:ea typeface="TT Chocolates Bold"/>
                <a:cs typeface="TT Chocolates Bold"/>
                <a:sym typeface="TT Chocolates Bold"/>
              </a:rPr>
              <a:t>Nanditha JK</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DAGMHSLoNT8</dc:identifier>
  <dcterms:modified xsi:type="dcterms:W3CDTF">2011-08-01T06:04:30Z</dcterms:modified>
  <cp:revision>1</cp:revision>
  <dc:title>Purple and White Professional Science Project Presentation</dc:title>
</cp:coreProperties>
</file>